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y="5143500" cx="9144000"/>
  <p:notesSz cx="6858000" cy="9144000"/>
  <p:embeddedFontLst>
    <p:embeddedFont>
      <p:font typeface="Raleway"/>
      <p:regular r:id="rId35"/>
      <p:bold r:id="rId36"/>
      <p:italic r:id="rId37"/>
      <p:boldItalic r:id="rId38"/>
    </p:embeddedFont>
    <p:embeddedFont>
      <p:font typeface="La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5.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Raleway-regular.fntdata"/><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aleway-italic.fntdata"/><Relationship Id="rId14" Type="http://schemas.openxmlformats.org/officeDocument/2006/relationships/slide" Target="slides/slide9.xml"/><Relationship Id="rId36" Type="http://schemas.openxmlformats.org/officeDocument/2006/relationships/font" Target="fonts/Raleway-bold.fntdata"/><Relationship Id="rId17" Type="http://schemas.openxmlformats.org/officeDocument/2006/relationships/slide" Target="slides/slide12.xml"/><Relationship Id="rId39" Type="http://schemas.openxmlformats.org/officeDocument/2006/relationships/font" Target="fonts/Lato-regular.fntdata"/><Relationship Id="rId16" Type="http://schemas.openxmlformats.org/officeDocument/2006/relationships/slide" Target="slides/slide11.xml"/><Relationship Id="rId38" Type="http://schemas.openxmlformats.org/officeDocument/2006/relationships/font" Target="fonts/Raleway-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Today we will talk about the impact of COVID-19 on the US Stock Market. This project was done in collaboration of Muhammad Usama Ijaz and Nikola Danevski.</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777fb41ac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777fb41ac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one of our main attributes, we calculate the average of the High stock price before and after the coronavirus outbreak. Then we calculate the increase or decrease the company has had and represent it in percentage.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777fb41ac3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777fb41ac3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we wanted to apply classification algorithms on the price, we converted it into an ordinal variable as shown in the table using binning method with equal width.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77851c6a31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77851c6a31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pie chart shows our that for this attribute we have an imbalanced representation of the data points.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777fb41ac3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77fb41ac3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Financial data is usually very clean, however we had to do some preprocessing. We removed companies for which we could not access the prices and for which the majority of the attributes we were looking for were notpresent in the Yahoo Finance Database.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77851c6a3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77851c6a3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 proceed with covering attribute selection measures and explaining why they wouldn’t work properly for our purpose.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7851c6a3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7851c6a3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a few attributes with continuous variables. However, the current work measuring attribute selection uses categorical data. If</a:t>
            </a:r>
            <a:r>
              <a:rPr lang="en"/>
              <a:t> we decided to use binning by frequency, we would see that entropy for every class of the attribute will be equal according to equation on the right. This is bad because every attribute selection measure depends on entropy. On the other hand, if we chose to do some other form of binning, we would have a very big complexity and not a good approximation. That is why decide on the importance of the attributes via classification.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777fb41a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777fb41a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 will talk about applying classification algorithms to our dataset. We decided on using 4 different classification algorithms as shown in the slides to extract knowledge about our dataset and form a conclusion for our problem statement. </a:t>
            </a:r>
            <a:r>
              <a:rPr lang="en"/>
              <a:t>We use 10-fold cross validation in order to train and test the data for each of the classifiers.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777fb41ac3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777fb41ac3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will first talk about the Bayesian network Classifier.</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 name="Shape 182"/>
        <p:cNvGrpSpPr/>
        <p:nvPr/>
      </p:nvGrpSpPr>
      <p:grpSpPr>
        <a:xfrm>
          <a:off x="0" y="0"/>
          <a:ext cx="0" cy="0"/>
          <a:chOff x="0" y="0"/>
          <a:chExt cx="0" cy="0"/>
        </a:xfrm>
      </p:grpSpPr>
      <p:sp>
        <p:nvSpPr>
          <p:cNvPr id="183" name="Google Shape;183;g777fb41ac3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777fb41ac3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a:t>
            </a:r>
            <a:r>
              <a:rPr lang="en"/>
              <a:t>is based on probability. The classifier considers each sector separately in its probability table. However, for our continuous attributes it works differently. It chooses the best splits (if any) from which it can gain knowledge the most. The accuracy we got for this model is 64.06%. The number of splits is shown in the table, and this gives us information about the knowledge our model can extract from its data. As a conclusion, we can see that Full Time Employees is not as good of an attribute as Market Cap if we used probability based classifiers because the model doesn’t split the data in any way.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777fb41ac3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777fb41ac3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 will cover the</a:t>
            </a:r>
            <a:r>
              <a:rPr lang="en"/>
              <a:t> Random Forest Classifier.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structure of the presentation is as follows: </a:t>
            </a:r>
            <a:br>
              <a:rPr lang="en"/>
            </a:br>
            <a:r>
              <a:rPr lang="en"/>
              <a:t>We will first talk about introduction and problem statement, followed by our methodology and solution approach. In the end, we discuss and form a conclusion on our research.</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777fb41ac3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777fb41ac3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Random Forest Classifier creates a number of trees (100 in our case) and chooses the best attribute from a random sample to split the data on each time accordingly. Its accuracy was around 65% and we noticed that it handled outlier points better than the rest. After analyzing the root node of each of the trees, we noticed that Sector and Market Cap were dominating as the choice made by Random Forest, while Ask Size or Full Time Employees were not chosen even once.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777fb41ac3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77fb41ac3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a:t>
            </a:r>
            <a:r>
              <a:rPr lang="en"/>
              <a:t>e will cover the LogitBoost Classifier that is an upgraded version of AdaBoost.</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777fb41ac3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77fb41ac3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LogitBoost results with an accuracy of 66.02%, the highest we get in our algorithms. In order to classify a data point, LogitBoost uses decision stumps (one-level decision trees) of the attributes. We look at the frequency of each attribute as a decision stump root. We noticed that LogitBoost looks at the attributes with frequency as shown in the table. One can see that full time employees is considered the most, contrary to what we’ve seen so far. We will discuss this in the evaluation part of our presentation.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777fb41ac3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777fb41ac3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 last classifier, we decided to train a multi-layer neural network.</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777fb41ac3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777fb41ac3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classifier returned an accuracy of 61.28%. Even though the accuracy was not bad, we decided that a multi-layer neural network is not very useful for our problem of comparing attributes and their importance. Since neural networks act as black boxes, we can't understand what the layers fully represent, rather give an educated guess. However, we decided not to continue further with this approach.</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77851c6a31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77851c6a31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we will move on the discussion and conclusion of our research.</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Previously we defined number of splits per attribute in Bayesian-Network, root nodes in Random Forest, and frequency of each attribute as a decision stump root in LogitBoost. We combine this information to assign a rank from 1 to 6 to each attribute according to how important that classifier considered it. In the end we find the cumulative rank of each attribute, summarized in the Figure.</a:t>
            </a:r>
            <a:endParaRPr/>
          </a:p>
          <a:p>
            <a:pPr indent="0" lvl="0" marL="0" rtl="0" algn="l">
              <a:spcBef>
                <a:spcPts val="0"/>
              </a:spcBef>
              <a:spcAft>
                <a:spcPts val="0"/>
              </a:spcAft>
              <a:buClr>
                <a:schemeClr val="dk2"/>
              </a:buClr>
              <a:buSzPts val="1100"/>
              <a:buFont typeface="Arial"/>
              <a:buNone/>
            </a:pPr>
            <a:r>
              <a:rPr lang="en"/>
              <a:t>We can see that, and outperform the other attributes. Thus, if we need to choose attributes, these are the most important and descriptive ones about our data set.</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1" name="Shape 251"/>
        <p:cNvGrpSpPr/>
        <p:nvPr/>
      </p:nvGrpSpPr>
      <p:grpSpPr>
        <a:xfrm>
          <a:off x="0" y="0"/>
          <a:ext cx="0" cy="0"/>
          <a:chOff x="0" y="0"/>
          <a:chExt cx="0" cy="0"/>
        </a:xfrm>
      </p:grpSpPr>
      <p:sp>
        <p:nvSpPr>
          <p:cNvPr id="252" name="Google Shape;252;g77851c6a31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77851c6a31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a:t>
            </a:r>
            <a:r>
              <a:rPr lang="en"/>
              <a:t>e measure the impact in percentage increase/decrease in stock price after the outbreak of COVID-19. This is an important finding as it provides the government with a metric at the impact level. The classification models provide a prediction on the impact of COVID-19 on the stock price, given its sector, profit margins and market cap . It can be utilized to design policies and allocate funds in a proportion corresponding to the impact level of the stock. This can potentially help stabilize the economy by efficient injection of funds into the stock market.</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77851c6a31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77851c6a31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 to Prof. Jiebo Luo and Muhammad Ahmad.</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5" name="Shape 265"/>
        <p:cNvGrpSpPr/>
        <p:nvPr/>
      </p:nvGrpSpPr>
      <p:grpSpPr>
        <a:xfrm>
          <a:off x="0" y="0"/>
          <a:ext cx="0" cy="0"/>
          <a:chOff x="0" y="0"/>
          <a:chExt cx="0" cy="0"/>
        </a:xfrm>
      </p:grpSpPr>
      <p:sp>
        <p:nvSpPr>
          <p:cNvPr id="266" name="Google Shape;266;g77851c6a31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77851c6a31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are our references.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COVID-19 is a virus that originated in late 2019 in China, and at the time of writing of this paper there are more than 3.8 million cases globally. Through drastic measures, China managed to reduce the number of new daily cases from its peak at 14,000 cases on February 12, 2020, to only 11 cases per day one month later. However,the virus rapidly spread through the rest of the world, heavily hitting western Europe and the United States of America.  With the fear of the virus spreading throughout USA, the US stock exchange has been heavily impacted. The Dow Jones, one of the most popular stock market indices, hit its lowest point in more than a year on March 12, 2020. The stock market has fluctuated due to growing concerns of COVID-19. “Since the outbreak, stocks have definitely fallen more than 20% from its peak,” says Edward Jones financial Advisor, Theresa Hayes. “Stocks were at record highs less than one month ago.”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77851c6a31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7851c6a31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a:t>Our problem statement can be summarized as follows: </a:t>
            </a:r>
            <a:endParaRPr/>
          </a:p>
          <a:p>
            <a:pPr indent="0" lvl="0" marL="0" rtl="0" algn="l">
              <a:spcBef>
                <a:spcPts val="0"/>
              </a:spcBef>
              <a:spcAft>
                <a:spcPts val="0"/>
              </a:spcAft>
              <a:buClr>
                <a:schemeClr val="dk2"/>
              </a:buClr>
              <a:buSzPts val="1100"/>
              <a:buFont typeface="Arial"/>
              <a:buNone/>
            </a:pPr>
            <a:r>
              <a:rPr lang="en"/>
              <a:t>“</a:t>
            </a:r>
            <a:r>
              <a:rPr lang="en"/>
              <a:t>Understanding the importance of attributes of companies for predicting the impact of COVID-19 on its stock price”.</a:t>
            </a:r>
            <a:endParaRPr/>
          </a:p>
          <a:p>
            <a:pPr indent="0" lvl="0" marL="0" rtl="0" algn="l">
              <a:spcBef>
                <a:spcPts val="0"/>
              </a:spcBef>
              <a:spcAft>
                <a:spcPts val="0"/>
              </a:spcAft>
              <a:buClr>
                <a:schemeClr val="dk2"/>
              </a:buClr>
              <a:buSzPts val="1100"/>
              <a:buFont typeface="Arial"/>
              <a:buNone/>
            </a:pPr>
            <a:r>
              <a:t/>
            </a:r>
            <a:endParaRPr/>
          </a:p>
          <a:p>
            <a:pPr indent="0" lvl="0" marL="0" rtl="0" algn="l">
              <a:spcBef>
                <a:spcPts val="0"/>
              </a:spcBef>
              <a:spcAft>
                <a:spcPts val="0"/>
              </a:spcAft>
              <a:buClr>
                <a:schemeClr val="dk2"/>
              </a:buClr>
              <a:buSzPts val="1100"/>
              <a:buFont typeface="Arial"/>
              <a:buNone/>
            </a:pPr>
            <a:r>
              <a:rPr lang="en"/>
              <a:t>We use stock-market high prices for each day in a 5-month period and apply data mining methods to better understand the impact of COVID-19 on the S&amp;P 500 companies. Understanding which attributes are important is a well-known problem that has been studied, however we argue that it is harder to use any of those statistical methods with continuous data. That is why we apply classification methods to understand which attributes of a certain company affect its stock market price increase or decrease the most. The attributes we get in the end are the ones that the Federal Reserve should be looking at when deciding how and where to inject the money.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d251bb473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d251bb473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Now we will proceed with the methodology of our research project.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research contains three parts; Data Collection and its preprocessing, looking at previous attribute selection measures and applying Classification Algorithms to it.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777fb41ac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777fb41ac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order to collect our data, we had to make a choice about our attributes, calculate the average stock price before and after the coronavirus outbreak and then clean the data.</a:t>
            </a:r>
            <a:endParaRPr/>
          </a:p>
          <a:p>
            <a:pPr indent="0" lvl="0" marL="0" rtl="0" algn="l">
              <a:spcBef>
                <a:spcPts val="0"/>
              </a:spcBef>
              <a:spcAft>
                <a:spcPts val="0"/>
              </a:spcAft>
              <a:buNone/>
            </a:pPr>
            <a:r>
              <a:rPr lang="en"/>
              <a:t>We collected information for the S&amp;P top 500 companies from Yahoo Finance. Since we wanted to see the effect of COVID-19 on the stock market, we considered stock prices before the COVID-19 outbreak, and during. This period ranges from 11-15-2019 to 04-20-2020.</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777fb41ac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777fb41ac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will firstly cover attribute selection. The Yahoo Finance website provides one with a number of attributes for a company. Many of these are unique and thus not helpful in classification. The attributes we decided to work with are shown on the next slide.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777fb41ac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77fb41ac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attributes include the following: Sector, a categorical variable across 11 different sectors. Then we have </a:t>
            </a:r>
            <a:r>
              <a:rPr lang="en"/>
              <a:t>Full Time Employees, Enterprise Value, Profit Margins, Market Cap and Ask Size which are all continuous data about companies. Average Increase/Decrease of a company’s price is an ordinal variable explained in the next slide.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10.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2.png"/><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COVID-19’s Impact on US Stock Market</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Muhammad Usama Ijaz</a:t>
            </a:r>
            <a:br>
              <a:rPr lang="en" sz="2400"/>
            </a:br>
            <a:r>
              <a:rPr lang="en" sz="2400"/>
              <a:t>Nikola Danevski</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2"/>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Methodology</a:t>
            </a:r>
            <a:endParaRPr b="0" sz="2400"/>
          </a:p>
        </p:txBody>
      </p:sp>
      <p:sp>
        <p:nvSpPr>
          <p:cNvPr id="132" name="Google Shape;132;p22"/>
          <p:cNvSpPr txBox="1"/>
          <p:nvPr/>
        </p:nvSpPr>
        <p:spPr>
          <a:xfrm>
            <a:off x="909400" y="2422600"/>
            <a:ext cx="76668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b="1" lang="en" sz="2800">
                <a:solidFill>
                  <a:srgbClr val="FFE599"/>
                </a:solidFill>
              </a:rPr>
              <a:t>Data Collection</a:t>
            </a:r>
            <a:endParaRPr b="1" sz="2800">
              <a:solidFill>
                <a:srgbClr val="FFE599"/>
              </a:solidFill>
            </a:endParaRPr>
          </a:p>
          <a:p>
            <a:pPr indent="-368300" lvl="1" marL="914400" rtl="0" algn="l">
              <a:spcBef>
                <a:spcPts val="0"/>
              </a:spcBef>
              <a:spcAft>
                <a:spcPts val="0"/>
              </a:spcAft>
              <a:buClr>
                <a:srgbClr val="FFE599"/>
              </a:buClr>
              <a:buSzPts val="2200"/>
              <a:buChar char="○"/>
            </a:pPr>
            <a:r>
              <a:rPr lang="en" sz="2200">
                <a:solidFill>
                  <a:srgbClr val="FFE599"/>
                </a:solidFill>
              </a:rPr>
              <a:t>Attribute Selection</a:t>
            </a:r>
            <a:endParaRPr sz="2200">
              <a:solidFill>
                <a:srgbClr val="FFE599"/>
              </a:solidFill>
            </a:endParaRPr>
          </a:p>
          <a:p>
            <a:pPr indent="-368300" lvl="1" marL="914400" rtl="0" algn="l">
              <a:spcBef>
                <a:spcPts val="0"/>
              </a:spcBef>
              <a:spcAft>
                <a:spcPts val="0"/>
              </a:spcAft>
              <a:buClr>
                <a:srgbClr val="FFE599"/>
              </a:buClr>
              <a:buSzPts val="2200"/>
              <a:buChar char="○"/>
            </a:pPr>
            <a:r>
              <a:rPr b="1" lang="en" sz="2200">
                <a:solidFill>
                  <a:srgbClr val="FFE599"/>
                </a:solidFill>
              </a:rPr>
              <a:t>Calculating Average Price</a:t>
            </a:r>
            <a:endParaRPr b="1" sz="2200">
              <a:solidFill>
                <a:srgbClr val="FFE599"/>
              </a:solidFill>
            </a:endParaRPr>
          </a:p>
          <a:p>
            <a:pPr indent="-368300" lvl="1" marL="914400" rtl="0" algn="l">
              <a:spcBef>
                <a:spcPts val="0"/>
              </a:spcBef>
              <a:spcAft>
                <a:spcPts val="0"/>
              </a:spcAft>
              <a:buClr>
                <a:srgbClr val="FFE599"/>
              </a:buClr>
              <a:buSzPts val="2200"/>
              <a:buChar char="○"/>
            </a:pPr>
            <a:r>
              <a:rPr lang="en" sz="2200">
                <a:solidFill>
                  <a:srgbClr val="FFE599"/>
                </a:solidFill>
              </a:rPr>
              <a:t>Data Cleaning</a:t>
            </a:r>
            <a:endParaRPr sz="2200">
              <a:solidFill>
                <a:srgbClr val="FFE599"/>
              </a:solidFill>
            </a:endParaRPr>
          </a:p>
          <a:p>
            <a:pPr indent="-368300" lvl="0" marL="457200" rtl="0" algn="l">
              <a:spcBef>
                <a:spcPts val="0"/>
              </a:spcBef>
              <a:spcAft>
                <a:spcPts val="0"/>
              </a:spcAft>
              <a:buClr>
                <a:srgbClr val="FFE599"/>
              </a:buClr>
              <a:buSzPts val="2200"/>
              <a:buChar char="●"/>
            </a:pPr>
            <a:r>
              <a:rPr lang="en" sz="2800">
                <a:solidFill>
                  <a:srgbClr val="FFE599"/>
                </a:solidFill>
              </a:rPr>
              <a:t>Attribute Selection Measures</a:t>
            </a:r>
            <a:endParaRPr sz="22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Classification Algorithms</a:t>
            </a:r>
            <a:endParaRPr sz="2800">
              <a:solidFill>
                <a:srgbClr val="FFE599"/>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36" name="Shape 136"/>
        <p:cNvGrpSpPr/>
        <p:nvPr/>
      </p:nvGrpSpPr>
      <p:grpSpPr>
        <a:xfrm>
          <a:off x="0" y="0"/>
          <a:ext cx="0" cy="0"/>
          <a:chOff x="0" y="0"/>
          <a:chExt cx="0" cy="0"/>
        </a:xfrm>
      </p:grpSpPr>
      <p:pic>
        <p:nvPicPr>
          <p:cNvPr id="137" name="Google Shape;137;p23"/>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38" name="Google Shape;138;p23"/>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39" name="Google Shape;139;p23"/>
          <p:cNvSpPr txBox="1"/>
          <p:nvPr/>
        </p:nvSpPr>
        <p:spPr>
          <a:xfrm>
            <a:off x="2593475" y="687400"/>
            <a:ext cx="3958800" cy="1182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Average Increase/Decrease</a:t>
            </a:r>
            <a:endParaRPr b="1" sz="3000">
              <a:solidFill>
                <a:schemeClr val="lt2"/>
              </a:solidFill>
              <a:latin typeface="Raleway"/>
              <a:ea typeface="Raleway"/>
              <a:cs typeface="Raleway"/>
              <a:sym typeface="Raleway"/>
            </a:endParaRPr>
          </a:p>
        </p:txBody>
      </p:sp>
      <p:pic>
        <p:nvPicPr>
          <p:cNvPr id="140" name="Google Shape;140;p23"/>
          <p:cNvPicPr preferRelativeResize="0"/>
          <p:nvPr/>
        </p:nvPicPr>
        <p:blipFill>
          <a:blip r:embed="rId5">
            <a:alphaModFix/>
          </a:blip>
          <a:stretch>
            <a:fillRect/>
          </a:stretch>
        </p:blipFill>
        <p:spPr>
          <a:xfrm>
            <a:off x="2593465" y="2462627"/>
            <a:ext cx="3958810" cy="185714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44" name="Shape 144"/>
        <p:cNvGrpSpPr/>
        <p:nvPr/>
      </p:nvGrpSpPr>
      <p:grpSpPr>
        <a:xfrm>
          <a:off x="0" y="0"/>
          <a:ext cx="0" cy="0"/>
          <a:chOff x="0" y="0"/>
          <a:chExt cx="0" cy="0"/>
        </a:xfrm>
      </p:grpSpPr>
      <p:pic>
        <p:nvPicPr>
          <p:cNvPr id="145" name="Google Shape;145;p24"/>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46" name="Google Shape;146;p24"/>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47" name="Google Shape;147;p24"/>
          <p:cNvSpPr txBox="1"/>
          <p:nvPr/>
        </p:nvSpPr>
        <p:spPr>
          <a:xfrm>
            <a:off x="2597200" y="767425"/>
            <a:ext cx="4663200" cy="1182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highlight>
                  <a:srgbClr val="FFE599"/>
                </a:highlight>
                <a:latin typeface="Raleway"/>
                <a:ea typeface="Raleway"/>
                <a:cs typeface="Raleway"/>
                <a:sym typeface="Raleway"/>
              </a:rPr>
              <a:t>Average Increase/Decrease</a:t>
            </a:r>
            <a:endParaRPr b="1" sz="3000">
              <a:solidFill>
                <a:schemeClr val="lt2"/>
              </a:solidFill>
              <a:highlight>
                <a:srgbClr val="FFE599"/>
              </a:highlight>
              <a:latin typeface="Raleway"/>
              <a:ea typeface="Raleway"/>
              <a:cs typeface="Raleway"/>
              <a:sym typeface="Raleway"/>
            </a:endParaRPr>
          </a:p>
        </p:txBody>
      </p:sp>
      <p:pic>
        <p:nvPicPr>
          <p:cNvPr id="148" name="Google Shape;148;p24"/>
          <p:cNvPicPr preferRelativeResize="0"/>
          <p:nvPr/>
        </p:nvPicPr>
        <p:blipFill>
          <a:blip r:embed="rId5">
            <a:alphaModFix/>
          </a:blip>
          <a:stretch>
            <a:fillRect/>
          </a:stretch>
        </p:blipFill>
        <p:spPr>
          <a:xfrm>
            <a:off x="2057545" y="0"/>
            <a:ext cx="5028915"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5"/>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Methodology</a:t>
            </a:r>
            <a:endParaRPr b="0" sz="2400"/>
          </a:p>
        </p:txBody>
      </p:sp>
      <p:sp>
        <p:nvSpPr>
          <p:cNvPr id="154" name="Google Shape;154;p25"/>
          <p:cNvSpPr txBox="1"/>
          <p:nvPr/>
        </p:nvSpPr>
        <p:spPr>
          <a:xfrm>
            <a:off x="909400" y="2422600"/>
            <a:ext cx="76668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b="1" lang="en" sz="2800">
                <a:solidFill>
                  <a:srgbClr val="FFE599"/>
                </a:solidFill>
              </a:rPr>
              <a:t>Data Collection</a:t>
            </a:r>
            <a:endParaRPr b="1" sz="2800">
              <a:solidFill>
                <a:srgbClr val="FFE599"/>
              </a:solidFill>
            </a:endParaRPr>
          </a:p>
          <a:p>
            <a:pPr indent="-368300" lvl="1" marL="914400" rtl="0" algn="l">
              <a:spcBef>
                <a:spcPts val="0"/>
              </a:spcBef>
              <a:spcAft>
                <a:spcPts val="0"/>
              </a:spcAft>
              <a:buClr>
                <a:srgbClr val="FFE599"/>
              </a:buClr>
              <a:buSzPts val="2200"/>
              <a:buChar char="○"/>
            </a:pPr>
            <a:r>
              <a:rPr lang="en" sz="2200">
                <a:solidFill>
                  <a:srgbClr val="FFE599"/>
                </a:solidFill>
              </a:rPr>
              <a:t>Attribute Selection</a:t>
            </a:r>
            <a:endParaRPr sz="2200">
              <a:solidFill>
                <a:srgbClr val="FFE599"/>
              </a:solidFill>
            </a:endParaRPr>
          </a:p>
          <a:p>
            <a:pPr indent="-368300" lvl="1" marL="914400" rtl="0" algn="l">
              <a:spcBef>
                <a:spcPts val="0"/>
              </a:spcBef>
              <a:spcAft>
                <a:spcPts val="0"/>
              </a:spcAft>
              <a:buClr>
                <a:srgbClr val="FFE599"/>
              </a:buClr>
              <a:buSzPts val="2200"/>
              <a:buChar char="○"/>
            </a:pPr>
            <a:r>
              <a:rPr lang="en" sz="2200">
                <a:solidFill>
                  <a:srgbClr val="FFE599"/>
                </a:solidFill>
              </a:rPr>
              <a:t>Calculating Average Price</a:t>
            </a:r>
            <a:endParaRPr sz="2200">
              <a:solidFill>
                <a:srgbClr val="FFE599"/>
              </a:solidFill>
            </a:endParaRPr>
          </a:p>
          <a:p>
            <a:pPr indent="-368300" lvl="1" marL="914400" rtl="0" algn="l">
              <a:spcBef>
                <a:spcPts val="0"/>
              </a:spcBef>
              <a:spcAft>
                <a:spcPts val="0"/>
              </a:spcAft>
              <a:buClr>
                <a:srgbClr val="FFE599"/>
              </a:buClr>
              <a:buSzPts val="2200"/>
              <a:buChar char="○"/>
            </a:pPr>
            <a:r>
              <a:rPr b="1" lang="en" sz="2200">
                <a:solidFill>
                  <a:srgbClr val="FFE599"/>
                </a:solidFill>
              </a:rPr>
              <a:t>Data Cleaning</a:t>
            </a:r>
            <a:endParaRPr b="1" sz="2200">
              <a:solidFill>
                <a:srgbClr val="FFE599"/>
              </a:solidFill>
            </a:endParaRPr>
          </a:p>
          <a:p>
            <a:pPr indent="-368300" lvl="0" marL="457200" rtl="0" algn="l">
              <a:spcBef>
                <a:spcPts val="0"/>
              </a:spcBef>
              <a:spcAft>
                <a:spcPts val="0"/>
              </a:spcAft>
              <a:buClr>
                <a:srgbClr val="FFE599"/>
              </a:buClr>
              <a:buSzPts val="2200"/>
              <a:buChar char="●"/>
            </a:pPr>
            <a:r>
              <a:rPr lang="en" sz="2800">
                <a:solidFill>
                  <a:srgbClr val="FFE599"/>
                </a:solidFill>
              </a:rPr>
              <a:t>Attribute Selection Measures</a:t>
            </a:r>
            <a:endParaRPr b="1" sz="22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Classification Algorithms</a:t>
            </a:r>
            <a:endParaRPr sz="2800">
              <a:solidFill>
                <a:srgbClr val="FFE599"/>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6"/>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Methodology</a:t>
            </a:r>
            <a:endParaRPr b="0" sz="2400"/>
          </a:p>
        </p:txBody>
      </p:sp>
      <p:sp>
        <p:nvSpPr>
          <p:cNvPr id="160" name="Google Shape;160;p26"/>
          <p:cNvSpPr txBox="1"/>
          <p:nvPr/>
        </p:nvSpPr>
        <p:spPr>
          <a:xfrm>
            <a:off x="909400" y="2422600"/>
            <a:ext cx="76668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lang="en" sz="2800">
                <a:solidFill>
                  <a:srgbClr val="FFE599"/>
                </a:solidFill>
              </a:rPr>
              <a:t>Data Collection</a:t>
            </a:r>
            <a:endParaRPr sz="2800">
              <a:solidFill>
                <a:srgbClr val="FFE599"/>
              </a:solidFill>
            </a:endParaRPr>
          </a:p>
          <a:p>
            <a:pPr indent="-368300" lvl="1" marL="914400" rtl="0" algn="l">
              <a:spcBef>
                <a:spcPts val="0"/>
              </a:spcBef>
              <a:spcAft>
                <a:spcPts val="0"/>
              </a:spcAft>
              <a:buClr>
                <a:srgbClr val="FFE599"/>
              </a:buClr>
              <a:buSzPts val="2200"/>
              <a:buChar char="○"/>
            </a:pPr>
            <a:r>
              <a:rPr lang="en" sz="2200">
                <a:solidFill>
                  <a:srgbClr val="FFE599"/>
                </a:solidFill>
              </a:rPr>
              <a:t>Attribute Selection</a:t>
            </a:r>
            <a:endParaRPr sz="2200">
              <a:solidFill>
                <a:srgbClr val="FFE599"/>
              </a:solidFill>
            </a:endParaRPr>
          </a:p>
          <a:p>
            <a:pPr indent="-368300" lvl="1" marL="914400" rtl="0" algn="l">
              <a:spcBef>
                <a:spcPts val="0"/>
              </a:spcBef>
              <a:spcAft>
                <a:spcPts val="0"/>
              </a:spcAft>
              <a:buClr>
                <a:srgbClr val="FFE599"/>
              </a:buClr>
              <a:buSzPts val="2200"/>
              <a:buChar char="○"/>
            </a:pPr>
            <a:r>
              <a:rPr lang="en" sz="2200">
                <a:solidFill>
                  <a:srgbClr val="FFE599"/>
                </a:solidFill>
              </a:rPr>
              <a:t>Calculating Average Price</a:t>
            </a:r>
            <a:endParaRPr sz="2200">
              <a:solidFill>
                <a:srgbClr val="FFE599"/>
              </a:solidFill>
            </a:endParaRPr>
          </a:p>
          <a:p>
            <a:pPr indent="-368300" lvl="1" marL="914400" rtl="0" algn="l">
              <a:spcBef>
                <a:spcPts val="0"/>
              </a:spcBef>
              <a:spcAft>
                <a:spcPts val="0"/>
              </a:spcAft>
              <a:buClr>
                <a:srgbClr val="FFE599"/>
              </a:buClr>
              <a:buSzPts val="2200"/>
              <a:buChar char="○"/>
            </a:pPr>
            <a:r>
              <a:rPr lang="en" sz="2200">
                <a:solidFill>
                  <a:srgbClr val="FFE599"/>
                </a:solidFill>
              </a:rPr>
              <a:t>Data Cleaning</a:t>
            </a:r>
            <a:endParaRPr sz="2200">
              <a:solidFill>
                <a:srgbClr val="FFE599"/>
              </a:solidFill>
            </a:endParaRPr>
          </a:p>
          <a:p>
            <a:pPr indent="-368300" lvl="0" marL="457200" rtl="0" algn="l">
              <a:spcBef>
                <a:spcPts val="0"/>
              </a:spcBef>
              <a:spcAft>
                <a:spcPts val="0"/>
              </a:spcAft>
              <a:buClr>
                <a:srgbClr val="FFE599"/>
              </a:buClr>
              <a:buSzPts val="2200"/>
              <a:buChar char="●"/>
            </a:pPr>
            <a:r>
              <a:rPr b="1" lang="en" sz="2800">
                <a:solidFill>
                  <a:srgbClr val="FFE599"/>
                </a:solidFill>
              </a:rPr>
              <a:t>Attribute Selection Measures</a:t>
            </a:r>
            <a:endParaRPr b="1" sz="22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Classification Algorithms</a:t>
            </a:r>
            <a:endParaRPr sz="2800">
              <a:solidFill>
                <a:srgbClr val="FFE59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7"/>
          <p:cNvSpPr txBox="1"/>
          <p:nvPr>
            <p:ph type="title"/>
          </p:nvPr>
        </p:nvSpPr>
        <p:spPr>
          <a:xfrm>
            <a:off x="360075" y="3028775"/>
            <a:ext cx="4045200" cy="1318200"/>
          </a:xfrm>
          <a:prstGeom prst="rect">
            <a:avLst/>
          </a:prstGeom>
        </p:spPr>
        <p:txBody>
          <a:bodyPr anchorCtr="0" anchor="ctr" bIns="91425" lIns="91425" spcFirstLastPara="1" rIns="91425" wrap="square" tIns="91425">
            <a:noAutofit/>
          </a:bodyPr>
          <a:lstStyle/>
          <a:p>
            <a:pPr indent="-349250" lvl="0" marL="457200" rtl="0" algn="l">
              <a:spcBef>
                <a:spcPts val="0"/>
              </a:spcBef>
              <a:spcAft>
                <a:spcPts val="0"/>
              </a:spcAft>
              <a:buClr>
                <a:schemeClr val="dk2"/>
              </a:buClr>
              <a:buSzPts val="1900"/>
              <a:buChar char="●"/>
            </a:pPr>
            <a:r>
              <a:rPr b="0" lang="en" sz="1900">
                <a:solidFill>
                  <a:schemeClr val="dk2"/>
                </a:solidFill>
              </a:rPr>
              <a:t>work done in categorical data</a:t>
            </a:r>
            <a:endParaRPr b="0" sz="1900">
              <a:solidFill>
                <a:schemeClr val="dk2"/>
              </a:solidFill>
            </a:endParaRPr>
          </a:p>
          <a:p>
            <a:pPr indent="-349250" lvl="0" marL="457200" rtl="0" algn="l">
              <a:spcBef>
                <a:spcPts val="0"/>
              </a:spcBef>
              <a:spcAft>
                <a:spcPts val="0"/>
              </a:spcAft>
              <a:buClr>
                <a:schemeClr val="dk2"/>
              </a:buClr>
              <a:buSzPts val="1900"/>
              <a:buChar char="●"/>
            </a:pPr>
            <a:r>
              <a:rPr b="0" lang="en" sz="1900">
                <a:solidFill>
                  <a:schemeClr val="dk2"/>
                </a:solidFill>
              </a:rPr>
              <a:t>c</a:t>
            </a:r>
            <a:r>
              <a:rPr b="0" lang="en" sz="1900">
                <a:solidFill>
                  <a:schemeClr val="dk2"/>
                </a:solidFill>
              </a:rPr>
              <a:t>ontinuous data requires binning</a:t>
            </a:r>
            <a:endParaRPr b="0" sz="1900">
              <a:solidFill>
                <a:schemeClr val="dk2"/>
              </a:solidFill>
            </a:endParaRPr>
          </a:p>
          <a:p>
            <a:pPr indent="-349250" lvl="1" marL="914400" rtl="0" algn="l">
              <a:spcBef>
                <a:spcPts val="0"/>
              </a:spcBef>
              <a:spcAft>
                <a:spcPts val="0"/>
              </a:spcAft>
              <a:buClr>
                <a:schemeClr val="dk2"/>
              </a:buClr>
              <a:buSzPts val="1900"/>
              <a:buChar char="○"/>
            </a:pPr>
            <a:r>
              <a:rPr b="0" lang="en" sz="1900">
                <a:solidFill>
                  <a:schemeClr val="dk2"/>
                </a:solidFill>
              </a:rPr>
              <a:t>n</a:t>
            </a:r>
            <a:r>
              <a:rPr b="0" lang="en" sz="1900">
                <a:solidFill>
                  <a:schemeClr val="dk2"/>
                </a:solidFill>
              </a:rPr>
              <a:t>ot efficient (enough)</a:t>
            </a:r>
            <a:endParaRPr b="0" sz="1900">
              <a:solidFill>
                <a:schemeClr val="dk2"/>
              </a:solidFill>
            </a:endParaRPr>
          </a:p>
        </p:txBody>
      </p:sp>
      <p:sp>
        <p:nvSpPr>
          <p:cNvPr id="166" name="Google Shape;166;p27"/>
          <p:cNvSpPr txBox="1"/>
          <p:nvPr>
            <p:ph type="title"/>
          </p:nvPr>
        </p:nvSpPr>
        <p:spPr>
          <a:xfrm>
            <a:off x="207075" y="479400"/>
            <a:ext cx="4351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Attribute Selection Measures</a:t>
            </a:r>
            <a:endParaRPr b="0" sz="2400"/>
          </a:p>
        </p:txBody>
      </p:sp>
      <p:sp>
        <p:nvSpPr>
          <p:cNvPr id="167" name="Google Shape;167;p27"/>
          <p:cNvSpPr txBox="1"/>
          <p:nvPr/>
        </p:nvSpPr>
        <p:spPr>
          <a:xfrm>
            <a:off x="5674575" y="1920600"/>
            <a:ext cx="2880900" cy="95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168" name="Google Shape;168;p27"/>
          <p:cNvPicPr preferRelativeResize="0"/>
          <p:nvPr/>
        </p:nvPicPr>
        <p:blipFill>
          <a:blip r:embed="rId3">
            <a:alphaModFix/>
          </a:blip>
          <a:stretch>
            <a:fillRect/>
          </a:stretch>
        </p:blipFill>
        <p:spPr>
          <a:xfrm>
            <a:off x="5012525" y="3682555"/>
            <a:ext cx="2216925" cy="664420"/>
          </a:xfrm>
          <a:prstGeom prst="rect">
            <a:avLst/>
          </a:prstGeom>
          <a:noFill/>
          <a:ln>
            <a:noFill/>
          </a:ln>
        </p:spPr>
      </p:pic>
      <p:sp>
        <p:nvSpPr>
          <p:cNvPr id="169" name="Google Shape;169;p27"/>
          <p:cNvSpPr txBox="1"/>
          <p:nvPr>
            <p:ph type="title"/>
          </p:nvPr>
        </p:nvSpPr>
        <p:spPr>
          <a:xfrm>
            <a:off x="5012525" y="3102275"/>
            <a:ext cx="4351200" cy="11712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800">
                <a:solidFill>
                  <a:srgbClr val="FFFFFF"/>
                </a:solidFill>
              </a:rPr>
              <a:t>Entropy:</a:t>
            </a:r>
            <a:endParaRPr b="0" sz="1800">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8"/>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Methodology</a:t>
            </a:r>
            <a:endParaRPr b="0" sz="2400"/>
          </a:p>
        </p:txBody>
      </p:sp>
      <p:sp>
        <p:nvSpPr>
          <p:cNvPr id="175" name="Google Shape;175;p28"/>
          <p:cNvSpPr txBox="1"/>
          <p:nvPr/>
        </p:nvSpPr>
        <p:spPr>
          <a:xfrm>
            <a:off x="909400" y="2422600"/>
            <a:ext cx="73623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lang="en" sz="2800">
                <a:solidFill>
                  <a:srgbClr val="FFE599"/>
                </a:solidFill>
              </a:rPr>
              <a:t>Data Collection</a:t>
            </a:r>
            <a:endParaRPr sz="28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Attribute Selection Measures</a:t>
            </a:r>
            <a:endParaRPr sz="2800">
              <a:solidFill>
                <a:srgbClr val="FFE599"/>
              </a:solidFill>
            </a:endParaRPr>
          </a:p>
          <a:p>
            <a:pPr indent="-406400" lvl="0" marL="457200" rtl="0" algn="l">
              <a:spcBef>
                <a:spcPts val="0"/>
              </a:spcBef>
              <a:spcAft>
                <a:spcPts val="0"/>
              </a:spcAft>
              <a:buClr>
                <a:srgbClr val="FFE599"/>
              </a:buClr>
              <a:buSzPts val="2800"/>
              <a:buChar char="●"/>
            </a:pPr>
            <a:r>
              <a:rPr b="1" lang="en" sz="2800">
                <a:solidFill>
                  <a:srgbClr val="FFE599"/>
                </a:solidFill>
              </a:rPr>
              <a:t>Classification Algorithms</a:t>
            </a:r>
            <a:endParaRPr b="1" sz="28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Bayesian network Classifier</a:t>
            </a:r>
            <a:endParaRPr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Random Forest Classifier</a:t>
            </a:r>
            <a:endParaRPr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LogitBoost Classifier</a:t>
            </a:r>
            <a:endParaRPr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Multi-Layer Neural Network</a:t>
            </a:r>
            <a:endParaRPr sz="2000">
              <a:solidFill>
                <a:srgbClr val="FFE599"/>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Methodology</a:t>
            </a:r>
            <a:endParaRPr b="0" sz="2400"/>
          </a:p>
        </p:txBody>
      </p:sp>
      <p:sp>
        <p:nvSpPr>
          <p:cNvPr id="181" name="Google Shape;181;p29"/>
          <p:cNvSpPr txBox="1"/>
          <p:nvPr/>
        </p:nvSpPr>
        <p:spPr>
          <a:xfrm>
            <a:off x="909400" y="2422600"/>
            <a:ext cx="73623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lang="en" sz="2800">
                <a:solidFill>
                  <a:srgbClr val="FFE599"/>
                </a:solidFill>
              </a:rPr>
              <a:t>Data Collection</a:t>
            </a:r>
            <a:endParaRPr sz="28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Attribute Selection Measures</a:t>
            </a:r>
            <a:endParaRPr sz="2800">
              <a:solidFill>
                <a:srgbClr val="FFE599"/>
              </a:solidFill>
            </a:endParaRPr>
          </a:p>
          <a:p>
            <a:pPr indent="-406400" lvl="0" marL="457200" rtl="0" algn="l">
              <a:spcBef>
                <a:spcPts val="0"/>
              </a:spcBef>
              <a:spcAft>
                <a:spcPts val="0"/>
              </a:spcAft>
              <a:buClr>
                <a:srgbClr val="FFE599"/>
              </a:buClr>
              <a:buSzPts val="2800"/>
              <a:buChar char="●"/>
            </a:pPr>
            <a:r>
              <a:rPr b="1" lang="en" sz="2800">
                <a:solidFill>
                  <a:srgbClr val="FFE599"/>
                </a:solidFill>
              </a:rPr>
              <a:t>Classification Algorithms</a:t>
            </a:r>
            <a:endParaRPr b="1" sz="2800">
              <a:solidFill>
                <a:srgbClr val="FFE599"/>
              </a:solidFill>
            </a:endParaRPr>
          </a:p>
          <a:p>
            <a:pPr indent="-355600" lvl="1" marL="914400" rtl="0" algn="l">
              <a:spcBef>
                <a:spcPts val="0"/>
              </a:spcBef>
              <a:spcAft>
                <a:spcPts val="0"/>
              </a:spcAft>
              <a:buClr>
                <a:srgbClr val="FFE599"/>
              </a:buClr>
              <a:buSzPts val="2000"/>
              <a:buChar char="○"/>
            </a:pPr>
            <a:r>
              <a:rPr b="1" lang="en" sz="2000">
                <a:solidFill>
                  <a:srgbClr val="FFE599"/>
                </a:solidFill>
              </a:rPr>
              <a:t>Bayesian network Classifier</a:t>
            </a:r>
            <a:endParaRPr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Random Forest Classifier</a:t>
            </a:r>
            <a:endParaRPr b="1"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LogitBoost Classifier</a:t>
            </a:r>
            <a:endParaRPr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Multi-Layer Neural Network</a:t>
            </a:r>
            <a:endParaRPr sz="2000">
              <a:solidFill>
                <a:srgbClr val="FFE599"/>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85" name="Shape 185"/>
        <p:cNvGrpSpPr/>
        <p:nvPr/>
      </p:nvGrpSpPr>
      <p:grpSpPr>
        <a:xfrm>
          <a:off x="0" y="0"/>
          <a:ext cx="0" cy="0"/>
          <a:chOff x="0" y="0"/>
          <a:chExt cx="0" cy="0"/>
        </a:xfrm>
      </p:grpSpPr>
      <p:pic>
        <p:nvPicPr>
          <p:cNvPr id="186" name="Google Shape;186;p30"/>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87" name="Google Shape;187;p30"/>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88" name="Google Shape;188;p30"/>
          <p:cNvSpPr txBox="1"/>
          <p:nvPr/>
        </p:nvSpPr>
        <p:spPr>
          <a:xfrm>
            <a:off x="2593475" y="687400"/>
            <a:ext cx="3958800" cy="1182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Bayesian network Classifier</a:t>
            </a:r>
            <a:endParaRPr b="1" sz="3000">
              <a:solidFill>
                <a:schemeClr val="lt2"/>
              </a:solidFill>
              <a:latin typeface="Raleway"/>
              <a:ea typeface="Raleway"/>
              <a:cs typeface="Raleway"/>
              <a:sym typeface="Raleway"/>
            </a:endParaRPr>
          </a:p>
        </p:txBody>
      </p:sp>
      <p:sp>
        <p:nvSpPr>
          <p:cNvPr id="189" name="Google Shape;189;p30"/>
          <p:cNvSpPr txBox="1"/>
          <p:nvPr>
            <p:ph idx="4294967295" type="body"/>
          </p:nvPr>
        </p:nvSpPr>
        <p:spPr>
          <a:xfrm>
            <a:off x="2593350" y="1377475"/>
            <a:ext cx="3958800" cy="3327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200">
              <a:latin typeface="Raleway"/>
              <a:ea typeface="Raleway"/>
              <a:cs typeface="Raleway"/>
              <a:sym typeface="Raleway"/>
            </a:endParaRPr>
          </a:p>
          <a:p>
            <a:pPr indent="0" lvl="0" marL="457200" rtl="0" algn="l">
              <a:spcBef>
                <a:spcPts val="1000"/>
              </a:spcBef>
              <a:spcAft>
                <a:spcPts val="0"/>
              </a:spcAft>
              <a:buNone/>
            </a:pPr>
            <a:r>
              <a:t/>
            </a:r>
            <a:endParaRPr i="1"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Accuracy: 64.06%</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Sector is important</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For continuous variables, choose splits.</a:t>
            </a:r>
            <a:endParaRPr sz="1200">
              <a:latin typeface="Raleway"/>
              <a:ea typeface="Raleway"/>
              <a:cs typeface="Raleway"/>
              <a:sym typeface="Raleway"/>
            </a:endParaRPr>
          </a:p>
          <a:p>
            <a:pPr indent="-304800" lvl="1" marL="914400" rtl="0" algn="l">
              <a:spcBef>
                <a:spcPts val="1000"/>
              </a:spcBef>
              <a:spcAft>
                <a:spcPts val="1000"/>
              </a:spcAft>
              <a:buSzPts val="1200"/>
              <a:buFont typeface="Raleway"/>
              <a:buChar char="◆"/>
            </a:pPr>
            <a:r>
              <a:rPr lang="en" sz="1200">
                <a:latin typeface="Raleway"/>
                <a:ea typeface="Raleway"/>
                <a:cs typeface="Raleway"/>
                <a:sym typeface="Raleway"/>
              </a:rPr>
              <a:t>Some attributes are more important than others.</a:t>
            </a:r>
            <a:endParaRPr sz="1200">
              <a:latin typeface="Raleway"/>
              <a:ea typeface="Raleway"/>
              <a:cs typeface="Raleway"/>
              <a:sym typeface="Raleway"/>
            </a:endParaRPr>
          </a:p>
        </p:txBody>
      </p:sp>
      <p:pic>
        <p:nvPicPr>
          <p:cNvPr id="190" name="Google Shape;190;p30"/>
          <p:cNvPicPr preferRelativeResize="0"/>
          <p:nvPr/>
        </p:nvPicPr>
        <p:blipFill>
          <a:blip r:embed="rId5">
            <a:alphaModFix/>
          </a:blip>
          <a:stretch>
            <a:fillRect/>
          </a:stretch>
        </p:blipFill>
        <p:spPr>
          <a:xfrm>
            <a:off x="1444672" y="3891032"/>
            <a:ext cx="6256400" cy="94531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1"/>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Methodology</a:t>
            </a:r>
            <a:endParaRPr b="0" sz="2400"/>
          </a:p>
        </p:txBody>
      </p:sp>
      <p:sp>
        <p:nvSpPr>
          <p:cNvPr id="196" name="Google Shape;196;p31"/>
          <p:cNvSpPr txBox="1"/>
          <p:nvPr/>
        </p:nvSpPr>
        <p:spPr>
          <a:xfrm>
            <a:off x="909400" y="2422600"/>
            <a:ext cx="73623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lang="en" sz="2800">
                <a:solidFill>
                  <a:srgbClr val="FFE599"/>
                </a:solidFill>
              </a:rPr>
              <a:t>Data Collection</a:t>
            </a:r>
            <a:endParaRPr sz="28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Attribute Selection Measures</a:t>
            </a:r>
            <a:endParaRPr sz="2800">
              <a:solidFill>
                <a:srgbClr val="FFE599"/>
              </a:solidFill>
            </a:endParaRPr>
          </a:p>
          <a:p>
            <a:pPr indent="-406400" lvl="0" marL="457200" rtl="0" algn="l">
              <a:spcBef>
                <a:spcPts val="0"/>
              </a:spcBef>
              <a:spcAft>
                <a:spcPts val="0"/>
              </a:spcAft>
              <a:buClr>
                <a:srgbClr val="FFE599"/>
              </a:buClr>
              <a:buSzPts val="2800"/>
              <a:buChar char="●"/>
            </a:pPr>
            <a:r>
              <a:rPr b="1" lang="en" sz="2800">
                <a:solidFill>
                  <a:srgbClr val="FFE599"/>
                </a:solidFill>
              </a:rPr>
              <a:t>Classification Algorithms</a:t>
            </a:r>
            <a:endParaRPr b="1" sz="28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Bayesian network Classifier</a:t>
            </a:r>
            <a:endParaRPr sz="2000">
              <a:solidFill>
                <a:srgbClr val="FFE599"/>
              </a:solidFill>
            </a:endParaRPr>
          </a:p>
          <a:p>
            <a:pPr indent="-355600" lvl="1" marL="914400" rtl="0" algn="l">
              <a:spcBef>
                <a:spcPts val="0"/>
              </a:spcBef>
              <a:spcAft>
                <a:spcPts val="0"/>
              </a:spcAft>
              <a:buClr>
                <a:srgbClr val="FFE599"/>
              </a:buClr>
              <a:buSzPts val="2000"/>
              <a:buChar char="○"/>
            </a:pPr>
            <a:r>
              <a:rPr b="1" lang="en" sz="2000">
                <a:solidFill>
                  <a:srgbClr val="FFE599"/>
                </a:solidFill>
              </a:rPr>
              <a:t>Random Forest Classifier</a:t>
            </a:r>
            <a:endParaRPr b="1"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LogitBoost Classifier</a:t>
            </a:r>
            <a:endParaRPr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Multi-Layer Neural Network</a:t>
            </a:r>
            <a:endParaRPr sz="2000">
              <a:solidFill>
                <a:srgbClr val="FFE599"/>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473275" y="455150"/>
            <a:ext cx="6037800" cy="3140700"/>
          </a:xfrm>
          <a:prstGeom prst="rect">
            <a:avLst/>
          </a:prstGeom>
        </p:spPr>
        <p:txBody>
          <a:bodyPr anchorCtr="0" anchor="t" bIns="91425" lIns="91425" spcFirstLastPara="1" rIns="91425" wrap="square" tIns="91425">
            <a:noAutofit/>
          </a:bodyPr>
          <a:lstStyle/>
          <a:p>
            <a:pPr indent="-438150" lvl="0" marL="457200" rtl="0" algn="l">
              <a:lnSpc>
                <a:spcPct val="115000"/>
              </a:lnSpc>
              <a:spcBef>
                <a:spcPts val="0"/>
              </a:spcBef>
              <a:spcAft>
                <a:spcPts val="0"/>
              </a:spcAft>
              <a:buClr>
                <a:schemeClr val="lt1"/>
              </a:buClr>
              <a:buSzPts val="3300"/>
              <a:buChar char="●"/>
            </a:pPr>
            <a:r>
              <a:rPr lang="en" sz="3400">
                <a:solidFill>
                  <a:schemeClr val="lt1"/>
                </a:solidFill>
              </a:rPr>
              <a:t>Introduction and Problem Statement</a:t>
            </a:r>
            <a:endParaRPr sz="3400">
              <a:solidFill>
                <a:schemeClr val="lt1"/>
              </a:solidFill>
            </a:endParaRPr>
          </a:p>
          <a:p>
            <a:pPr indent="-444500" lvl="0" marL="457200" rtl="0" algn="l">
              <a:lnSpc>
                <a:spcPct val="115000"/>
              </a:lnSpc>
              <a:spcBef>
                <a:spcPts val="0"/>
              </a:spcBef>
              <a:spcAft>
                <a:spcPts val="0"/>
              </a:spcAft>
              <a:buClr>
                <a:schemeClr val="lt1"/>
              </a:buClr>
              <a:buSzPts val="3400"/>
              <a:buChar char="●"/>
            </a:pPr>
            <a:r>
              <a:rPr b="0" lang="en" sz="3400">
                <a:solidFill>
                  <a:schemeClr val="lt1"/>
                </a:solidFill>
              </a:rPr>
              <a:t>Methodology</a:t>
            </a:r>
            <a:endParaRPr b="0" sz="3400">
              <a:solidFill>
                <a:schemeClr val="lt1"/>
              </a:solidFill>
            </a:endParaRPr>
          </a:p>
          <a:p>
            <a:pPr indent="-444500" lvl="0" marL="457200" rtl="0" algn="l">
              <a:lnSpc>
                <a:spcPct val="115000"/>
              </a:lnSpc>
              <a:spcBef>
                <a:spcPts val="0"/>
              </a:spcBef>
              <a:spcAft>
                <a:spcPts val="0"/>
              </a:spcAft>
              <a:buClr>
                <a:schemeClr val="lt1"/>
              </a:buClr>
              <a:buSzPts val="3400"/>
              <a:buChar char="●"/>
            </a:pPr>
            <a:r>
              <a:rPr b="0" lang="en" sz="3400">
                <a:solidFill>
                  <a:schemeClr val="lt1"/>
                </a:solidFill>
              </a:rPr>
              <a:t>Discussion &amp; Conclusion</a:t>
            </a:r>
            <a:endParaRPr b="0" sz="3400">
              <a:solidFill>
                <a:schemeClr val="lt1"/>
              </a:solidFill>
            </a:endParaRPr>
          </a:p>
          <a:p>
            <a:pPr indent="0" lvl="0" marL="0" rtl="0" algn="l">
              <a:lnSpc>
                <a:spcPct val="115000"/>
              </a:lnSpc>
              <a:spcBef>
                <a:spcPts val="1600"/>
              </a:spcBef>
              <a:spcAft>
                <a:spcPts val="1600"/>
              </a:spcAft>
              <a:buNone/>
            </a:pPr>
            <a:r>
              <a:t/>
            </a:r>
            <a:endParaRPr b="0" sz="1800">
              <a:latin typeface="Lato"/>
              <a:ea typeface="Lato"/>
              <a:cs typeface="Lato"/>
              <a:sym typeface="Lato"/>
            </a:endParaRPr>
          </a:p>
        </p:txBody>
      </p:sp>
      <p:pic>
        <p:nvPicPr>
          <p:cNvPr id="79" name="Google Shape;79;p14"/>
          <p:cNvPicPr preferRelativeResize="0"/>
          <p:nvPr/>
        </p:nvPicPr>
        <p:blipFill>
          <a:blip r:embed="rId3">
            <a:alphaModFix/>
          </a:blip>
          <a:stretch>
            <a:fillRect/>
          </a:stretch>
        </p:blipFill>
        <p:spPr>
          <a:xfrm>
            <a:off x="5896900" y="2951425"/>
            <a:ext cx="3116524" cy="202087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00" name="Shape 200"/>
        <p:cNvGrpSpPr/>
        <p:nvPr/>
      </p:nvGrpSpPr>
      <p:grpSpPr>
        <a:xfrm>
          <a:off x="0" y="0"/>
          <a:ext cx="0" cy="0"/>
          <a:chOff x="0" y="0"/>
          <a:chExt cx="0" cy="0"/>
        </a:xfrm>
      </p:grpSpPr>
      <p:pic>
        <p:nvPicPr>
          <p:cNvPr id="201" name="Google Shape;201;p32"/>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202" name="Google Shape;202;p32"/>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03" name="Google Shape;203;p32"/>
          <p:cNvSpPr txBox="1"/>
          <p:nvPr/>
        </p:nvSpPr>
        <p:spPr>
          <a:xfrm>
            <a:off x="2593475" y="687400"/>
            <a:ext cx="3958800" cy="1182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Random Forest Classifier</a:t>
            </a:r>
            <a:endParaRPr b="1" sz="3000">
              <a:solidFill>
                <a:schemeClr val="lt2"/>
              </a:solidFill>
              <a:latin typeface="Raleway"/>
              <a:ea typeface="Raleway"/>
              <a:cs typeface="Raleway"/>
              <a:sym typeface="Raleway"/>
            </a:endParaRPr>
          </a:p>
        </p:txBody>
      </p:sp>
      <p:sp>
        <p:nvSpPr>
          <p:cNvPr id="204" name="Google Shape;204;p32"/>
          <p:cNvSpPr txBox="1"/>
          <p:nvPr>
            <p:ph idx="4294967295" type="body"/>
          </p:nvPr>
        </p:nvSpPr>
        <p:spPr>
          <a:xfrm>
            <a:off x="2593350" y="1377475"/>
            <a:ext cx="3958800" cy="3327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200">
              <a:latin typeface="Raleway"/>
              <a:ea typeface="Raleway"/>
              <a:cs typeface="Raleway"/>
              <a:sym typeface="Raleway"/>
            </a:endParaRPr>
          </a:p>
          <a:p>
            <a:pPr indent="0" lvl="0" marL="457200" rtl="0" algn="l">
              <a:spcBef>
                <a:spcPts val="1000"/>
              </a:spcBef>
              <a:spcAft>
                <a:spcPts val="0"/>
              </a:spcAft>
              <a:buNone/>
            </a:pPr>
            <a:r>
              <a:t/>
            </a:r>
            <a:endParaRPr i="1"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Accuracy: 65.46%</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More robust to errors and outliers</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Chooses the best separation attribute from a random set</a:t>
            </a:r>
            <a:endParaRPr sz="1200">
              <a:latin typeface="Raleway"/>
              <a:ea typeface="Raleway"/>
              <a:cs typeface="Raleway"/>
              <a:sym typeface="Raleway"/>
            </a:endParaRPr>
          </a:p>
          <a:p>
            <a:pPr indent="-304800" lvl="1" marL="914400" rtl="0" algn="l">
              <a:spcBef>
                <a:spcPts val="1000"/>
              </a:spcBef>
              <a:spcAft>
                <a:spcPts val="1000"/>
              </a:spcAft>
              <a:buSzPts val="1200"/>
              <a:buFont typeface="Raleway"/>
              <a:buChar char="◆"/>
            </a:pPr>
            <a:r>
              <a:rPr i="1" lang="en" sz="1200">
                <a:latin typeface="Raleway"/>
                <a:ea typeface="Raleway"/>
                <a:cs typeface="Raleway"/>
                <a:sym typeface="Raleway"/>
              </a:rPr>
              <a:t>Sector</a:t>
            </a:r>
            <a:r>
              <a:rPr lang="en" sz="1200">
                <a:latin typeface="Raleway"/>
                <a:ea typeface="Raleway"/>
                <a:cs typeface="Raleway"/>
                <a:sym typeface="Raleway"/>
              </a:rPr>
              <a:t> and </a:t>
            </a:r>
            <a:r>
              <a:rPr i="1" lang="en" sz="1200">
                <a:latin typeface="Raleway"/>
                <a:ea typeface="Raleway"/>
                <a:cs typeface="Raleway"/>
                <a:sym typeface="Raleway"/>
              </a:rPr>
              <a:t>Market Cap</a:t>
            </a:r>
            <a:r>
              <a:rPr lang="en" sz="1200">
                <a:latin typeface="Raleway"/>
                <a:ea typeface="Raleway"/>
                <a:cs typeface="Raleway"/>
                <a:sym typeface="Raleway"/>
              </a:rPr>
              <a:t> dominate as root node attributes.</a:t>
            </a:r>
            <a:endParaRPr sz="1200">
              <a:latin typeface="Raleway"/>
              <a:ea typeface="Raleway"/>
              <a:cs typeface="Raleway"/>
              <a:sym typeface="Raleway"/>
            </a:endParaRPr>
          </a:p>
        </p:txBody>
      </p:sp>
      <p:pic>
        <p:nvPicPr>
          <p:cNvPr id="205" name="Google Shape;205;p32"/>
          <p:cNvPicPr preferRelativeResize="0"/>
          <p:nvPr/>
        </p:nvPicPr>
        <p:blipFill>
          <a:blip r:embed="rId5">
            <a:alphaModFix/>
          </a:blip>
          <a:stretch>
            <a:fillRect/>
          </a:stretch>
        </p:blipFill>
        <p:spPr>
          <a:xfrm>
            <a:off x="1215313" y="3870800"/>
            <a:ext cx="6713375" cy="10116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3"/>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Methodology</a:t>
            </a:r>
            <a:endParaRPr b="0" sz="2400"/>
          </a:p>
        </p:txBody>
      </p:sp>
      <p:sp>
        <p:nvSpPr>
          <p:cNvPr id="211" name="Google Shape;211;p33"/>
          <p:cNvSpPr txBox="1"/>
          <p:nvPr/>
        </p:nvSpPr>
        <p:spPr>
          <a:xfrm>
            <a:off x="909400" y="2422600"/>
            <a:ext cx="73623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lang="en" sz="2800">
                <a:solidFill>
                  <a:srgbClr val="FFE599"/>
                </a:solidFill>
              </a:rPr>
              <a:t>Data Collection</a:t>
            </a:r>
            <a:endParaRPr sz="28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Attribute Selection Measures</a:t>
            </a:r>
            <a:endParaRPr sz="2800">
              <a:solidFill>
                <a:srgbClr val="FFE599"/>
              </a:solidFill>
            </a:endParaRPr>
          </a:p>
          <a:p>
            <a:pPr indent="-406400" lvl="0" marL="457200" rtl="0" algn="l">
              <a:spcBef>
                <a:spcPts val="0"/>
              </a:spcBef>
              <a:spcAft>
                <a:spcPts val="0"/>
              </a:spcAft>
              <a:buClr>
                <a:srgbClr val="FFE599"/>
              </a:buClr>
              <a:buSzPts val="2800"/>
              <a:buChar char="●"/>
            </a:pPr>
            <a:r>
              <a:rPr b="1" lang="en" sz="2800">
                <a:solidFill>
                  <a:srgbClr val="FFE599"/>
                </a:solidFill>
              </a:rPr>
              <a:t>Classification Algorithms</a:t>
            </a:r>
            <a:endParaRPr b="1" sz="28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Bayesian network Classifier</a:t>
            </a:r>
            <a:endParaRPr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Random Forest Classifier</a:t>
            </a:r>
            <a:endParaRPr b="1" sz="2000">
              <a:solidFill>
                <a:srgbClr val="FFE599"/>
              </a:solidFill>
            </a:endParaRPr>
          </a:p>
          <a:p>
            <a:pPr indent="-355600" lvl="1" marL="914400" rtl="0" algn="l">
              <a:spcBef>
                <a:spcPts val="0"/>
              </a:spcBef>
              <a:spcAft>
                <a:spcPts val="0"/>
              </a:spcAft>
              <a:buClr>
                <a:srgbClr val="FFE599"/>
              </a:buClr>
              <a:buSzPts val="2000"/>
              <a:buChar char="○"/>
            </a:pPr>
            <a:r>
              <a:rPr b="1" lang="en" sz="2000">
                <a:solidFill>
                  <a:srgbClr val="FFE599"/>
                </a:solidFill>
              </a:rPr>
              <a:t>LogitBoost Classifier</a:t>
            </a:r>
            <a:endParaRPr b="1"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Multi-Layer Neural Network</a:t>
            </a:r>
            <a:endParaRPr sz="2000">
              <a:solidFill>
                <a:srgbClr val="FFE599"/>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15" name="Shape 215"/>
        <p:cNvGrpSpPr/>
        <p:nvPr/>
      </p:nvGrpSpPr>
      <p:grpSpPr>
        <a:xfrm>
          <a:off x="0" y="0"/>
          <a:ext cx="0" cy="0"/>
          <a:chOff x="0" y="0"/>
          <a:chExt cx="0" cy="0"/>
        </a:xfrm>
      </p:grpSpPr>
      <p:pic>
        <p:nvPicPr>
          <p:cNvPr id="216" name="Google Shape;216;p34"/>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217" name="Google Shape;217;p34"/>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218" name="Google Shape;218;p34"/>
          <p:cNvSpPr txBox="1"/>
          <p:nvPr/>
        </p:nvSpPr>
        <p:spPr>
          <a:xfrm>
            <a:off x="2593475" y="345475"/>
            <a:ext cx="3958800" cy="1182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LogitBoost </a:t>
            </a:r>
            <a:r>
              <a:rPr b="1" lang="en" sz="3000">
                <a:solidFill>
                  <a:schemeClr val="lt2"/>
                </a:solidFill>
                <a:latin typeface="Raleway"/>
                <a:ea typeface="Raleway"/>
                <a:cs typeface="Raleway"/>
                <a:sym typeface="Raleway"/>
              </a:rPr>
              <a:t>Classifier</a:t>
            </a:r>
            <a:endParaRPr b="1" sz="3000">
              <a:solidFill>
                <a:schemeClr val="lt2"/>
              </a:solidFill>
              <a:latin typeface="Raleway"/>
              <a:ea typeface="Raleway"/>
              <a:cs typeface="Raleway"/>
              <a:sym typeface="Raleway"/>
            </a:endParaRPr>
          </a:p>
        </p:txBody>
      </p:sp>
      <p:sp>
        <p:nvSpPr>
          <p:cNvPr id="219" name="Google Shape;219;p34"/>
          <p:cNvSpPr txBox="1"/>
          <p:nvPr>
            <p:ph idx="4294967295" type="body"/>
          </p:nvPr>
        </p:nvSpPr>
        <p:spPr>
          <a:xfrm>
            <a:off x="2593350" y="1377475"/>
            <a:ext cx="3958800" cy="3327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200">
              <a:latin typeface="Raleway"/>
              <a:ea typeface="Raleway"/>
              <a:cs typeface="Raleway"/>
              <a:sym typeface="Raleway"/>
            </a:endParaRPr>
          </a:p>
          <a:p>
            <a:pPr indent="0" lvl="0" marL="457200" rtl="0" algn="l">
              <a:spcBef>
                <a:spcPts val="1000"/>
              </a:spcBef>
              <a:spcAft>
                <a:spcPts val="0"/>
              </a:spcAft>
              <a:buNone/>
            </a:pPr>
            <a:r>
              <a:t/>
            </a:r>
            <a:endParaRPr i="1"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Accuracy: 66.02%</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Uses decision stump to assign weights</a:t>
            </a:r>
            <a:endParaRPr sz="1200">
              <a:latin typeface="Raleway"/>
              <a:ea typeface="Raleway"/>
              <a:cs typeface="Raleway"/>
              <a:sym typeface="Raleway"/>
            </a:endParaRPr>
          </a:p>
          <a:p>
            <a:pPr indent="-304800" lvl="1" marL="914400" rtl="0" algn="l">
              <a:spcBef>
                <a:spcPts val="1000"/>
              </a:spcBef>
              <a:spcAft>
                <a:spcPts val="1000"/>
              </a:spcAft>
              <a:buSzPts val="1200"/>
              <a:buFont typeface="Raleway"/>
              <a:buChar char="◆"/>
            </a:pPr>
            <a:r>
              <a:rPr lang="en" sz="1200">
                <a:latin typeface="Raleway"/>
                <a:ea typeface="Raleway"/>
                <a:cs typeface="Raleway"/>
                <a:sym typeface="Raleway"/>
              </a:rPr>
              <a:t>Frequency of attributes chosen as roots for each class.</a:t>
            </a:r>
            <a:endParaRPr sz="1200">
              <a:latin typeface="Raleway"/>
              <a:ea typeface="Raleway"/>
              <a:cs typeface="Raleway"/>
              <a:sym typeface="Raleway"/>
            </a:endParaRPr>
          </a:p>
        </p:txBody>
      </p:sp>
      <p:pic>
        <p:nvPicPr>
          <p:cNvPr id="220" name="Google Shape;220;p34"/>
          <p:cNvPicPr preferRelativeResize="0"/>
          <p:nvPr/>
        </p:nvPicPr>
        <p:blipFill>
          <a:blip r:embed="rId5">
            <a:alphaModFix/>
          </a:blip>
          <a:stretch>
            <a:fillRect/>
          </a:stretch>
        </p:blipFill>
        <p:spPr>
          <a:xfrm>
            <a:off x="1139272" y="3872750"/>
            <a:ext cx="6865450" cy="9404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35"/>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Methodology</a:t>
            </a:r>
            <a:endParaRPr b="0" sz="2400"/>
          </a:p>
        </p:txBody>
      </p:sp>
      <p:sp>
        <p:nvSpPr>
          <p:cNvPr id="226" name="Google Shape;226;p35"/>
          <p:cNvSpPr txBox="1"/>
          <p:nvPr/>
        </p:nvSpPr>
        <p:spPr>
          <a:xfrm>
            <a:off x="909400" y="2422600"/>
            <a:ext cx="73623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lang="en" sz="2800">
                <a:solidFill>
                  <a:srgbClr val="FFE599"/>
                </a:solidFill>
              </a:rPr>
              <a:t>Data Collection</a:t>
            </a:r>
            <a:endParaRPr sz="28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Attribute Selection Measures</a:t>
            </a:r>
            <a:endParaRPr sz="2800">
              <a:solidFill>
                <a:srgbClr val="FFE599"/>
              </a:solidFill>
            </a:endParaRPr>
          </a:p>
          <a:p>
            <a:pPr indent="-406400" lvl="0" marL="457200" rtl="0" algn="l">
              <a:spcBef>
                <a:spcPts val="0"/>
              </a:spcBef>
              <a:spcAft>
                <a:spcPts val="0"/>
              </a:spcAft>
              <a:buClr>
                <a:srgbClr val="FFE599"/>
              </a:buClr>
              <a:buSzPts val="2800"/>
              <a:buChar char="●"/>
            </a:pPr>
            <a:r>
              <a:rPr b="1" lang="en" sz="2800">
                <a:solidFill>
                  <a:srgbClr val="FFE599"/>
                </a:solidFill>
              </a:rPr>
              <a:t>Classification Algorithms</a:t>
            </a:r>
            <a:endParaRPr b="1" sz="28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Bayesian network Classifier</a:t>
            </a:r>
            <a:endParaRPr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Random Forest Classifier</a:t>
            </a:r>
            <a:endParaRPr b="1"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LogitBoost Classifier</a:t>
            </a:r>
            <a:endParaRPr sz="2000">
              <a:solidFill>
                <a:srgbClr val="FFE599"/>
              </a:solidFill>
            </a:endParaRPr>
          </a:p>
          <a:p>
            <a:pPr indent="-355600" lvl="1" marL="914400" rtl="0" algn="l">
              <a:spcBef>
                <a:spcPts val="0"/>
              </a:spcBef>
              <a:spcAft>
                <a:spcPts val="0"/>
              </a:spcAft>
              <a:buClr>
                <a:srgbClr val="FFE599"/>
              </a:buClr>
              <a:buSzPts val="2000"/>
              <a:buChar char="○"/>
            </a:pPr>
            <a:r>
              <a:rPr b="1" lang="en" sz="2000">
                <a:solidFill>
                  <a:srgbClr val="FFE599"/>
                </a:solidFill>
              </a:rPr>
              <a:t>Multi-Layer Neural Network</a:t>
            </a:r>
            <a:endParaRPr b="1" sz="2000">
              <a:solidFill>
                <a:srgbClr val="FFE599"/>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30" name="Shape 230"/>
        <p:cNvGrpSpPr/>
        <p:nvPr/>
      </p:nvGrpSpPr>
      <p:grpSpPr>
        <a:xfrm>
          <a:off x="0" y="0"/>
          <a:ext cx="0" cy="0"/>
          <a:chOff x="0" y="0"/>
          <a:chExt cx="0" cy="0"/>
        </a:xfrm>
      </p:grpSpPr>
      <p:pic>
        <p:nvPicPr>
          <p:cNvPr id="231" name="Google Shape;231;p36"/>
          <p:cNvPicPr preferRelativeResize="0"/>
          <p:nvPr/>
        </p:nvPicPr>
        <p:blipFill>
          <a:blip r:embed="rId3">
            <a:alphaModFix/>
          </a:blip>
          <a:stretch>
            <a:fillRect/>
          </a:stretch>
        </p:blipFill>
        <p:spPr>
          <a:xfrm>
            <a:off x="494975" y="193587"/>
            <a:ext cx="4254600" cy="4818038"/>
          </a:xfrm>
          <a:prstGeom prst="rect">
            <a:avLst/>
          </a:prstGeom>
          <a:noFill/>
          <a:ln>
            <a:noFill/>
          </a:ln>
        </p:spPr>
      </p:pic>
      <p:pic>
        <p:nvPicPr>
          <p:cNvPr descr="Piece of duct tape sticking a note to the slide" id="232" name="Google Shape;232;p36"/>
          <p:cNvPicPr preferRelativeResize="0"/>
          <p:nvPr/>
        </p:nvPicPr>
        <p:blipFill rotWithShape="1">
          <a:blip r:embed="rId4">
            <a:alphaModFix/>
          </a:blip>
          <a:srcRect b="10011" l="9244" r="2118" t="5926"/>
          <a:stretch/>
        </p:blipFill>
        <p:spPr>
          <a:xfrm rot="154828">
            <a:off x="1586275" y="178151"/>
            <a:ext cx="2072000" cy="736050"/>
          </a:xfrm>
          <a:prstGeom prst="rect">
            <a:avLst/>
          </a:prstGeom>
          <a:noFill/>
          <a:ln>
            <a:noFill/>
          </a:ln>
        </p:spPr>
      </p:pic>
      <p:sp>
        <p:nvSpPr>
          <p:cNvPr id="233" name="Google Shape;233;p36"/>
          <p:cNvSpPr txBox="1"/>
          <p:nvPr/>
        </p:nvSpPr>
        <p:spPr>
          <a:xfrm>
            <a:off x="643750" y="718250"/>
            <a:ext cx="3958800" cy="1182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Multi-Layer Neural Network</a:t>
            </a:r>
            <a:endParaRPr b="1" sz="3000">
              <a:solidFill>
                <a:schemeClr val="lt2"/>
              </a:solidFill>
              <a:latin typeface="Raleway"/>
              <a:ea typeface="Raleway"/>
              <a:cs typeface="Raleway"/>
              <a:sym typeface="Raleway"/>
            </a:endParaRPr>
          </a:p>
        </p:txBody>
      </p:sp>
      <p:sp>
        <p:nvSpPr>
          <p:cNvPr id="234" name="Google Shape;234;p36"/>
          <p:cNvSpPr txBox="1"/>
          <p:nvPr>
            <p:ph idx="4294967295" type="body"/>
          </p:nvPr>
        </p:nvSpPr>
        <p:spPr>
          <a:xfrm>
            <a:off x="643625" y="1408325"/>
            <a:ext cx="3958800" cy="33279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sz="1200">
              <a:latin typeface="Raleway"/>
              <a:ea typeface="Raleway"/>
              <a:cs typeface="Raleway"/>
              <a:sym typeface="Raleway"/>
            </a:endParaRPr>
          </a:p>
          <a:p>
            <a:pPr indent="0" lvl="0" marL="457200" rtl="0" algn="l">
              <a:spcBef>
                <a:spcPts val="1000"/>
              </a:spcBef>
              <a:spcAft>
                <a:spcPts val="0"/>
              </a:spcAft>
              <a:buNone/>
            </a:pPr>
            <a:r>
              <a:t/>
            </a:r>
            <a:endParaRPr i="1"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Accuracy: </a:t>
            </a:r>
            <a:r>
              <a:rPr lang="en" sz="1200">
                <a:latin typeface="Raleway"/>
                <a:ea typeface="Raleway"/>
                <a:cs typeface="Raleway"/>
                <a:sym typeface="Raleway"/>
              </a:rPr>
              <a:t>61.28%</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lang="en" sz="1200">
                <a:latin typeface="Raleway"/>
                <a:ea typeface="Raleway"/>
                <a:cs typeface="Raleway"/>
                <a:sym typeface="Raleway"/>
              </a:rPr>
              <a:t>Black box</a:t>
            </a:r>
            <a:endParaRPr sz="1200">
              <a:latin typeface="Raleway"/>
              <a:ea typeface="Raleway"/>
              <a:cs typeface="Raleway"/>
              <a:sym typeface="Raleway"/>
            </a:endParaRPr>
          </a:p>
          <a:p>
            <a:pPr indent="-304800" lvl="0" marL="457200" rtl="0" algn="l">
              <a:spcBef>
                <a:spcPts val="1000"/>
              </a:spcBef>
              <a:spcAft>
                <a:spcPts val="1000"/>
              </a:spcAft>
              <a:buClr>
                <a:schemeClr val="dk1"/>
              </a:buClr>
              <a:buSzPts val="1200"/>
              <a:buFont typeface="Raleway"/>
              <a:buChar char="➔"/>
            </a:pPr>
            <a:r>
              <a:rPr lang="en" sz="1200">
                <a:latin typeface="Raleway"/>
                <a:ea typeface="Raleway"/>
                <a:cs typeface="Raleway"/>
                <a:sym typeface="Raleway"/>
              </a:rPr>
              <a:t>Not perfect model for our problem.</a:t>
            </a:r>
            <a:endParaRPr sz="1200">
              <a:latin typeface="Raleway"/>
              <a:ea typeface="Raleway"/>
              <a:cs typeface="Raleway"/>
              <a:sym typeface="Raleway"/>
            </a:endParaRPr>
          </a:p>
        </p:txBody>
      </p:sp>
      <p:pic>
        <p:nvPicPr>
          <p:cNvPr id="235" name="Google Shape;235;p36"/>
          <p:cNvPicPr preferRelativeResize="0"/>
          <p:nvPr/>
        </p:nvPicPr>
        <p:blipFill>
          <a:blip r:embed="rId5">
            <a:alphaModFix/>
          </a:blip>
          <a:stretch>
            <a:fillRect/>
          </a:stretch>
        </p:blipFill>
        <p:spPr>
          <a:xfrm>
            <a:off x="4087453" y="1900550"/>
            <a:ext cx="5056548" cy="29373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39" name="Shape 239"/>
        <p:cNvGrpSpPr/>
        <p:nvPr/>
      </p:nvGrpSpPr>
      <p:grpSpPr>
        <a:xfrm>
          <a:off x="0" y="0"/>
          <a:ext cx="0" cy="0"/>
          <a:chOff x="0" y="0"/>
          <a:chExt cx="0" cy="0"/>
        </a:xfrm>
      </p:grpSpPr>
      <p:sp>
        <p:nvSpPr>
          <p:cNvPr id="240" name="Google Shape;240;p37"/>
          <p:cNvSpPr txBox="1"/>
          <p:nvPr>
            <p:ph idx="4294967295" type="title"/>
          </p:nvPr>
        </p:nvSpPr>
        <p:spPr>
          <a:xfrm>
            <a:off x="473275" y="455150"/>
            <a:ext cx="6037800" cy="3140700"/>
          </a:xfrm>
          <a:prstGeom prst="rect">
            <a:avLst/>
          </a:prstGeom>
        </p:spPr>
        <p:txBody>
          <a:bodyPr anchorCtr="0" anchor="t" bIns="91425" lIns="91425" spcFirstLastPara="1" rIns="91425" wrap="square" tIns="91425">
            <a:noAutofit/>
          </a:bodyPr>
          <a:lstStyle/>
          <a:p>
            <a:pPr indent="-438150" lvl="0" marL="457200" rtl="0" algn="l">
              <a:lnSpc>
                <a:spcPct val="115000"/>
              </a:lnSpc>
              <a:spcBef>
                <a:spcPts val="0"/>
              </a:spcBef>
              <a:spcAft>
                <a:spcPts val="0"/>
              </a:spcAft>
              <a:buClr>
                <a:schemeClr val="lt1"/>
              </a:buClr>
              <a:buSzPts val="3300"/>
              <a:buChar char="●"/>
            </a:pPr>
            <a:r>
              <a:rPr b="0" lang="en" sz="3400">
                <a:solidFill>
                  <a:schemeClr val="lt1"/>
                </a:solidFill>
              </a:rPr>
              <a:t>Introduction and Problem Statement</a:t>
            </a:r>
            <a:endParaRPr b="0" sz="3400">
              <a:solidFill>
                <a:schemeClr val="lt1"/>
              </a:solidFill>
            </a:endParaRPr>
          </a:p>
          <a:p>
            <a:pPr indent="-444500" lvl="0" marL="457200" rtl="0" algn="l">
              <a:lnSpc>
                <a:spcPct val="115000"/>
              </a:lnSpc>
              <a:spcBef>
                <a:spcPts val="0"/>
              </a:spcBef>
              <a:spcAft>
                <a:spcPts val="0"/>
              </a:spcAft>
              <a:buClr>
                <a:schemeClr val="lt1"/>
              </a:buClr>
              <a:buSzPts val="3400"/>
              <a:buChar char="●"/>
            </a:pPr>
            <a:r>
              <a:rPr b="0" lang="en" sz="3400">
                <a:solidFill>
                  <a:schemeClr val="lt1"/>
                </a:solidFill>
              </a:rPr>
              <a:t>Methodology</a:t>
            </a:r>
            <a:endParaRPr b="0" sz="3400">
              <a:solidFill>
                <a:schemeClr val="lt1"/>
              </a:solidFill>
            </a:endParaRPr>
          </a:p>
          <a:p>
            <a:pPr indent="-444500" lvl="0" marL="457200" rtl="0" algn="l">
              <a:lnSpc>
                <a:spcPct val="115000"/>
              </a:lnSpc>
              <a:spcBef>
                <a:spcPts val="0"/>
              </a:spcBef>
              <a:spcAft>
                <a:spcPts val="0"/>
              </a:spcAft>
              <a:buClr>
                <a:schemeClr val="lt1"/>
              </a:buClr>
              <a:buSzPts val="3400"/>
              <a:buChar char="●"/>
            </a:pPr>
            <a:r>
              <a:rPr lang="en" sz="3400">
                <a:solidFill>
                  <a:schemeClr val="lt1"/>
                </a:solidFill>
              </a:rPr>
              <a:t>Discussion &amp; Conclusion</a:t>
            </a:r>
            <a:endParaRPr sz="3400">
              <a:solidFill>
                <a:schemeClr val="lt1"/>
              </a:solidFill>
            </a:endParaRPr>
          </a:p>
          <a:p>
            <a:pPr indent="0" lvl="0" marL="0" rtl="0" algn="l">
              <a:lnSpc>
                <a:spcPct val="115000"/>
              </a:lnSpc>
              <a:spcBef>
                <a:spcPts val="1600"/>
              </a:spcBef>
              <a:spcAft>
                <a:spcPts val="1600"/>
              </a:spcAft>
              <a:buNone/>
            </a:pPr>
            <a:r>
              <a:t/>
            </a:r>
            <a:endParaRPr b="0" sz="1800">
              <a:latin typeface="Lato"/>
              <a:ea typeface="Lato"/>
              <a:cs typeface="Lato"/>
              <a:sym typeface="Lato"/>
            </a:endParaRPr>
          </a:p>
        </p:txBody>
      </p:sp>
      <p:pic>
        <p:nvPicPr>
          <p:cNvPr id="241" name="Google Shape;241;p37"/>
          <p:cNvPicPr preferRelativeResize="0"/>
          <p:nvPr/>
        </p:nvPicPr>
        <p:blipFill>
          <a:blip r:embed="rId3">
            <a:alphaModFix/>
          </a:blip>
          <a:stretch>
            <a:fillRect/>
          </a:stretch>
        </p:blipFill>
        <p:spPr>
          <a:xfrm>
            <a:off x="5896900" y="2951425"/>
            <a:ext cx="3116524" cy="202087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45" name="Shape 245"/>
        <p:cNvGrpSpPr/>
        <p:nvPr/>
      </p:nvGrpSpPr>
      <p:grpSpPr>
        <a:xfrm>
          <a:off x="0" y="0"/>
          <a:ext cx="0" cy="0"/>
          <a:chOff x="0" y="0"/>
          <a:chExt cx="0" cy="0"/>
        </a:xfrm>
      </p:grpSpPr>
      <p:pic>
        <p:nvPicPr>
          <p:cNvPr id="246" name="Google Shape;246;p38"/>
          <p:cNvPicPr preferRelativeResize="0"/>
          <p:nvPr/>
        </p:nvPicPr>
        <p:blipFill>
          <a:blip r:embed="rId3">
            <a:alphaModFix/>
          </a:blip>
          <a:stretch>
            <a:fillRect/>
          </a:stretch>
        </p:blipFill>
        <p:spPr>
          <a:xfrm>
            <a:off x="642425" y="203887"/>
            <a:ext cx="4254600" cy="4818038"/>
          </a:xfrm>
          <a:prstGeom prst="rect">
            <a:avLst/>
          </a:prstGeom>
          <a:noFill/>
          <a:ln>
            <a:noFill/>
          </a:ln>
        </p:spPr>
      </p:pic>
      <p:pic>
        <p:nvPicPr>
          <p:cNvPr descr="Piece of duct tape sticking a note to the slide" id="247" name="Google Shape;247;p38"/>
          <p:cNvPicPr preferRelativeResize="0"/>
          <p:nvPr/>
        </p:nvPicPr>
        <p:blipFill rotWithShape="1">
          <a:blip r:embed="rId4">
            <a:alphaModFix/>
          </a:blip>
          <a:srcRect b="10011" l="9244" r="2118" t="5926"/>
          <a:stretch/>
        </p:blipFill>
        <p:spPr>
          <a:xfrm rot="154828">
            <a:off x="1495050" y="147301"/>
            <a:ext cx="2072000" cy="736050"/>
          </a:xfrm>
          <a:prstGeom prst="rect">
            <a:avLst/>
          </a:prstGeom>
          <a:noFill/>
          <a:ln>
            <a:noFill/>
          </a:ln>
        </p:spPr>
      </p:pic>
      <p:sp>
        <p:nvSpPr>
          <p:cNvPr id="248" name="Google Shape;248;p38"/>
          <p:cNvSpPr txBox="1"/>
          <p:nvPr/>
        </p:nvSpPr>
        <p:spPr>
          <a:xfrm>
            <a:off x="1176725" y="872000"/>
            <a:ext cx="2535000" cy="758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Discussion</a:t>
            </a:r>
            <a:endParaRPr b="1" sz="3000">
              <a:solidFill>
                <a:schemeClr val="lt2"/>
              </a:solidFill>
              <a:latin typeface="Raleway"/>
              <a:ea typeface="Raleway"/>
              <a:cs typeface="Raleway"/>
              <a:sym typeface="Raleway"/>
            </a:endParaRPr>
          </a:p>
        </p:txBody>
      </p:sp>
      <p:sp>
        <p:nvSpPr>
          <p:cNvPr id="249" name="Google Shape;249;p38"/>
          <p:cNvSpPr txBox="1"/>
          <p:nvPr>
            <p:ph idx="4294967295" type="body"/>
          </p:nvPr>
        </p:nvSpPr>
        <p:spPr>
          <a:xfrm>
            <a:off x="1119575" y="2161300"/>
            <a:ext cx="3300300" cy="1635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Assigned ranks based on the results from classifiers.</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Clearly Sector, Market Cap, and Profit are the most influential.</a:t>
            </a:r>
            <a:endParaRPr sz="1200">
              <a:latin typeface="Raleway"/>
              <a:ea typeface="Raleway"/>
              <a:cs typeface="Raleway"/>
              <a:sym typeface="Raleway"/>
            </a:endParaRPr>
          </a:p>
          <a:p>
            <a:pPr indent="0" lvl="0" marL="0" rtl="0" algn="l">
              <a:spcBef>
                <a:spcPts val="1000"/>
              </a:spcBef>
              <a:spcAft>
                <a:spcPts val="1000"/>
              </a:spcAft>
              <a:buNone/>
            </a:pPr>
            <a:r>
              <a:t/>
            </a:r>
            <a:endParaRPr sz="1200">
              <a:latin typeface="Raleway"/>
              <a:ea typeface="Raleway"/>
              <a:cs typeface="Raleway"/>
              <a:sym typeface="Raleway"/>
            </a:endParaRPr>
          </a:p>
        </p:txBody>
      </p:sp>
      <p:pic>
        <p:nvPicPr>
          <p:cNvPr id="250" name="Google Shape;250;p38"/>
          <p:cNvPicPr preferRelativeResize="0"/>
          <p:nvPr/>
        </p:nvPicPr>
        <p:blipFill>
          <a:blip r:embed="rId5">
            <a:alphaModFix/>
          </a:blip>
          <a:stretch>
            <a:fillRect/>
          </a:stretch>
        </p:blipFill>
        <p:spPr>
          <a:xfrm>
            <a:off x="4572000" y="1880650"/>
            <a:ext cx="3942174" cy="295663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254" name="Shape 254"/>
        <p:cNvGrpSpPr/>
        <p:nvPr/>
      </p:nvGrpSpPr>
      <p:grpSpPr>
        <a:xfrm>
          <a:off x="0" y="0"/>
          <a:ext cx="0" cy="0"/>
          <a:chOff x="0" y="0"/>
          <a:chExt cx="0" cy="0"/>
        </a:xfrm>
      </p:grpSpPr>
      <p:pic>
        <p:nvPicPr>
          <p:cNvPr id="255" name="Google Shape;255;p39"/>
          <p:cNvPicPr preferRelativeResize="0"/>
          <p:nvPr/>
        </p:nvPicPr>
        <p:blipFill>
          <a:blip r:embed="rId3">
            <a:alphaModFix/>
          </a:blip>
          <a:stretch>
            <a:fillRect/>
          </a:stretch>
        </p:blipFill>
        <p:spPr>
          <a:xfrm>
            <a:off x="1819250" y="162737"/>
            <a:ext cx="4254600" cy="4818038"/>
          </a:xfrm>
          <a:prstGeom prst="rect">
            <a:avLst/>
          </a:prstGeom>
          <a:noFill/>
          <a:ln>
            <a:noFill/>
          </a:ln>
        </p:spPr>
      </p:pic>
      <p:pic>
        <p:nvPicPr>
          <p:cNvPr descr="Piece of duct tape sticking a note to the slide" id="256" name="Google Shape;256;p39"/>
          <p:cNvPicPr preferRelativeResize="0"/>
          <p:nvPr/>
        </p:nvPicPr>
        <p:blipFill rotWithShape="1">
          <a:blip r:embed="rId4">
            <a:alphaModFix/>
          </a:blip>
          <a:srcRect b="10011" l="9244" r="2118" t="5926"/>
          <a:stretch/>
        </p:blipFill>
        <p:spPr>
          <a:xfrm rot="154828">
            <a:off x="2787100" y="89676"/>
            <a:ext cx="2072000" cy="736050"/>
          </a:xfrm>
          <a:prstGeom prst="rect">
            <a:avLst/>
          </a:prstGeom>
          <a:noFill/>
          <a:ln>
            <a:noFill/>
          </a:ln>
        </p:spPr>
      </p:pic>
      <p:sp>
        <p:nvSpPr>
          <p:cNvPr id="257" name="Google Shape;257;p39"/>
          <p:cNvSpPr txBox="1"/>
          <p:nvPr/>
        </p:nvSpPr>
        <p:spPr>
          <a:xfrm>
            <a:off x="2555600" y="872000"/>
            <a:ext cx="2535000" cy="758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Conclusion</a:t>
            </a:r>
            <a:endParaRPr b="1" sz="3000">
              <a:solidFill>
                <a:schemeClr val="lt2"/>
              </a:solidFill>
              <a:latin typeface="Raleway"/>
              <a:ea typeface="Raleway"/>
              <a:cs typeface="Raleway"/>
              <a:sym typeface="Raleway"/>
            </a:endParaRPr>
          </a:p>
        </p:txBody>
      </p:sp>
      <p:sp>
        <p:nvSpPr>
          <p:cNvPr id="258" name="Google Shape;258;p39"/>
          <p:cNvSpPr txBox="1"/>
          <p:nvPr>
            <p:ph idx="4294967295" type="body"/>
          </p:nvPr>
        </p:nvSpPr>
        <p:spPr>
          <a:xfrm>
            <a:off x="2172950" y="1947325"/>
            <a:ext cx="3300300" cy="1635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P</a:t>
            </a:r>
            <a:r>
              <a:rPr b="1" lang="en" sz="1400">
                <a:solidFill>
                  <a:schemeClr val="dk1"/>
                </a:solidFill>
                <a:latin typeface="Raleway"/>
                <a:ea typeface="Raleway"/>
                <a:cs typeface="Raleway"/>
                <a:sym typeface="Raleway"/>
              </a:rPr>
              <a:t>roportionalized </a:t>
            </a:r>
            <a:r>
              <a:rPr b="1" lang="en" sz="1400">
                <a:solidFill>
                  <a:schemeClr val="dk1"/>
                </a:solidFill>
                <a:latin typeface="Raleway"/>
                <a:ea typeface="Raleway"/>
                <a:cs typeface="Raleway"/>
                <a:sym typeface="Raleway"/>
              </a:rPr>
              <a:t>funding based on the impact</a:t>
            </a:r>
            <a:endParaRPr sz="12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400">
                <a:solidFill>
                  <a:schemeClr val="dk1"/>
                </a:solidFill>
                <a:latin typeface="Raleway"/>
                <a:ea typeface="Raleway"/>
                <a:cs typeface="Raleway"/>
                <a:sym typeface="Raleway"/>
              </a:rPr>
              <a:t>Take early action by predicting the impact on a stock based on their Sector, Profit Margins, and Market Cap</a:t>
            </a:r>
            <a:endParaRPr sz="1200">
              <a:latin typeface="Raleway"/>
              <a:ea typeface="Raleway"/>
              <a:cs typeface="Raleway"/>
              <a:sym typeface="Raleway"/>
            </a:endParaRPr>
          </a:p>
          <a:p>
            <a:pPr indent="0" lvl="0" marL="0" rtl="0" algn="l">
              <a:spcBef>
                <a:spcPts val="1000"/>
              </a:spcBef>
              <a:spcAft>
                <a:spcPts val="1000"/>
              </a:spcAft>
              <a:buNone/>
            </a:pPr>
            <a:r>
              <a:t/>
            </a:r>
            <a:endParaRPr sz="1200">
              <a:latin typeface="Raleway"/>
              <a:ea typeface="Raleway"/>
              <a:cs typeface="Raleway"/>
              <a:sym typeface="Raleway"/>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40"/>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Acknowledgments</a:t>
            </a:r>
            <a:endParaRPr b="0" sz="2400"/>
          </a:p>
        </p:txBody>
      </p:sp>
      <p:sp>
        <p:nvSpPr>
          <p:cNvPr id="264" name="Google Shape;264;p40"/>
          <p:cNvSpPr txBox="1"/>
          <p:nvPr/>
        </p:nvSpPr>
        <p:spPr>
          <a:xfrm>
            <a:off x="909400" y="2422600"/>
            <a:ext cx="57255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lang="en" sz="2800">
                <a:solidFill>
                  <a:srgbClr val="FFE599"/>
                </a:solidFill>
              </a:rPr>
              <a:t>Thanks to Prof. Jiebo Luo and Muhammad Ahmad.</a:t>
            </a:r>
            <a:endParaRPr sz="2800">
              <a:solidFill>
                <a:srgbClr val="FFE599"/>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8" name="Shape 268"/>
        <p:cNvGrpSpPr/>
        <p:nvPr/>
      </p:nvGrpSpPr>
      <p:grpSpPr>
        <a:xfrm>
          <a:off x="0" y="0"/>
          <a:ext cx="0" cy="0"/>
          <a:chOff x="0" y="0"/>
          <a:chExt cx="0" cy="0"/>
        </a:xfrm>
      </p:grpSpPr>
      <p:sp>
        <p:nvSpPr>
          <p:cNvPr id="269" name="Google Shape;269;p41"/>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References</a:t>
            </a:r>
            <a:endParaRPr b="0" sz="2400"/>
          </a:p>
        </p:txBody>
      </p:sp>
      <p:sp>
        <p:nvSpPr>
          <p:cNvPr id="270" name="Google Shape;270;p41"/>
          <p:cNvSpPr txBox="1"/>
          <p:nvPr/>
        </p:nvSpPr>
        <p:spPr>
          <a:xfrm>
            <a:off x="486550" y="1685550"/>
            <a:ext cx="7828200" cy="3327600"/>
          </a:xfrm>
          <a:prstGeom prst="rect">
            <a:avLst/>
          </a:prstGeom>
          <a:noFill/>
          <a:ln>
            <a:noFill/>
          </a:ln>
        </p:spPr>
        <p:txBody>
          <a:bodyPr anchorCtr="0" anchor="t" bIns="91425" lIns="91425" spcFirstLastPara="1" rIns="91425" wrap="square" tIns="91425">
            <a:noAutofit/>
          </a:bodyPr>
          <a:lstStyle/>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Marketplace - market reactions to </a:t>
            </a:r>
            <a:r>
              <a:rPr lang="en" sz="1050">
                <a:solidFill>
                  <a:srgbClr val="FFFFFF"/>
                </a:solidFill>
                <a:latin typeface="Lato"/>
                <a:ea typeface="Lato"/>
                <a:cs typeface="Lato"/>
                <a:sym typeface="Lato"/>
              </a:rPr>
              <a:t>COVID</a:t>
            </a:r>
            <a:r>
              <a:rPr lang="en" sz="1050">
                <a:solidFill>
                  <a:srgbClr val="FFFFFF"/>
                </a:solidFill>
                <a:latin typeface="Lato"/>
                <a:ea typeface="Lato"/>
                <a:cs typeface="Lato"/>
                <a:sym typeface="Lato"/>
              </a:rPr>
              <a:t>-19: Stocks end the week in decline. 2020.</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P</a:t>
            </a:r>
            <a:r>
              <a:rPr lang="en" sz="1050">
                <a:solidFill>
                  <a:srgbClr val="FFFFFF"/>
                </a:solidFill>
                <a:latin typeface="Lato"/>
                <a:ea typeface="Lato"/>
                <a:cs typeface="Lato"/>
                <a:sym typeface="Lato"/>
              </a:rPr>
              <a:t>olitico - fed announces massive cash injection to relieve u.s. debt market. 2020.</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Wikipedia - multilayer perceptron. 2020.</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Yahoo finance - stock market live, quotes, business amp; finance news. 2020.</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Scott R Baker, Nicholas Bloom, Steven J Davis, Kyle J Kost, Marco C Sammon, and Tasaneeya Viratyosin.The unprecedented stock market impact of </a:t>
            </a:r>
            <a:r>
              <a:rPr lang="en" sz="1050">
                <a:solidFill>
                  <a:srgbClr val="FFFFFF"/>
                </a:solidFill>
                <a:latin typeface="Lato"/>
                <a:ea typeface="Lato"/>
                <a:cs typeface="Lato"/>
                <a:sym typeface="Lato"/>
              </a:rPr>
              <a:t>COVID</a:t>
            </a:r>
            <a:r>
              <a:rPr lang="en" sz="1050">
                <a:solidFill>
                  <a:srgbClr val="FFFFFF"/>
                </a:solidFill>
                <a:latin typeface="Lato"/>
                <a:ea typeface="Lato"/>
                <a:cs typeface="Lato"/>
                <a:sym typeface="Lato"/>
              </a:rPr>
              <a:t>-19. Working Paper 26945, National Bureau of Economic Research, April 2020.</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Jerome Friedman, Trevor Hastie, and Robert Tibshirani. Additive logistic regression: a statistical view of boosting (with discussion and a rejoinder by the authors).Ann. Statist., 28(2):337–407, 04 2000.</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Stefano Giglio, Matteo Maggiori, Johannes Stroebel, and Stephen Utkus. Inside the mind of a stock market crash. 2020.</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Jiawei Han, Micheline Kamber, and Jian Pei. 8 - classification: Basic concepts. In Jiawei Han, Micheline Kamber,  and Jian Pei,  editors,Data Mining (Third Edition),  The Morgan Kaufmann Series in Data Management Systems, pages 327 – 391. Morgan Kaufmann, Boston, third edition edition, 2012.</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Bohdan M. Pavlyshenko.  Regression approach for modeling </a:t>
            </a:r>
            <a:r>
              <a:rPr lang="en" sz="1050">
                <a:solidFill>
                  <a:srgbClr val="FFFFFF"/>
                </a:solidFill>
                <a:latin typeface="Lato"/>
                <a:ea typeface="Lato"/>
                <a:cs typeface="Lato"/>
                <a:sym typeface="Lato"/>
              </a:rPr>
              <a:t>COVID</a:t>
            </a:r>
            <a:r>
              <a:rPr lang="en" sz="1050">
                <a:solidFill>
                  <a:srgbClr val="FFFFFF"/>
                </a:solidFill>
                <a:latin typeface="Lato"/>
                <a:ea typeface="Lato"/>
                <a:cs typeface="Lato"/>
                <a:sym typeface="Lato"/>
              </a:rPr>
              <a:t>-19 spread and its impact on stock market. 2020.</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Pier Francesco Procacci, Carolyn E. Phelan, and Tomaso Aste. Market structure dynamics during COVID-19 outbreak. 2020.</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 Stuart Russell and Peter Norvig. Artificial intelligence - a modern approach. 20100.</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Fabian Stephany, Niklas Stoehr, Philipp Darius, Leonie Neuhäuser, Ole Teutloff, and Fabian Braesemann.The corisk-index: A data-mining approach to identify industry-specific risk assessments related to </a:t>
            </a:r>
            <a:r>
              <a:rPr lang="en" sz="1050">
                <a:solidFill>
                  <a:srgbClr val="FFFFFF"/>
                </a:solidFill>
                <a:latin typeface="Lato"/>
                <a:ea typeface="Lato"/>
                <a:cs typeface="Lato"/>
                <a:sym typeface="Lato"/>
              </a:rPr>
              <a:t>COVID</a:t>
            </a:r>
            <a:r>
              <a:rPr lang="en" sz="1050">
                <a:solidFill>
                  <a:srgbClr val="FFFFFF"/>
                </a:solidFill>
                <a:latin typeface="Lato"/>
                <a:ea typeface="Lato"/>
                <a:cs typeface="Lato"/>
                <a:sym typeface="Lato"/>
              </a:rPr>
              <a:t>-19in real-time. 2020.</a:t>
            </a:r>
            <a:endParaRPr sz="1050">
              <a:solidFill>
                <a:srgbClr val="FFFFFF"/>
              </a:solidFill>
              <a:latin typeface="Lato"/>
              <a:ea typeface="Lato"/>
              <a:cs typeface="Lato"/>
              <a:sym typeface="Lato"/>
            </a:endParaRPr>
          </a:p>
          <a:p>
            <a:pPr indent="-295275" lvl="0" marL="457200" rtl="0" algn="l">
              <a:spcBef>
                <a:spcPts val="0"/>
              </a:spcBef>
              <a:spcAft>
                <a:spcPts val="0"/>
              </a:spcAft>
              <a:buClr>
                <a:srgbClr val="FFFFFF"/>
              </a:buClr>
              <a:buSzPts val="1050"/>
              <a:buFont typeface="Lato"/>
              <a:buAutoNum type="arabicPeriod"/>
            </a:pPr>
            <a:r>
              <a:rPr lang="en" sz="1050">
                <a:solidFill>
                  <a:srgbClr val="FFFFFF"/>
                </a:solidFill>
                <a:latin typeface="Lato"/>
                <a:ea typeface="Lato"/>
                <a:cs typeface="Lato"/>
                <a:sym typeface="Lato"/>
              </a:rPr>
              <a:t>Heather Yan, Andy Tu, Logan Stuart, and Qingquan Zhang. Analysis of the effect of </a:t>
            </a:r>
            <a:r>
              <a:rPr lang="en" sz="1050">
                <a:solidFill>
                  <a:srgbClr val="FFFFFF"/>
                </a:solidFill>
                <a:latin typeface="Lato"/>
                <a:ea typeface="Lato"/>
                <a:cs typeface="Lato"/>
                <a:sym typeface="Lato"/>
              </a:rPr>
              <a:t>COVID</a:t>
            </a:r>
            <a:r>
              <a:rPr lang="en" sz="1050">
                <a:solidFill>
                  <a:srgbClr val="FFFFFF"/>
                </a:solidFill>
                <a:latin typeface="Lato"/>
                <a:ea typeface="Lato"/>
                <a:cs typeface="Lato"/>
                <a:sym typeface="Lato"/>
              </a:rPr>
              <a:t>-19 on the stock market and potential investing strategies. 2020</a:t>
            </a:r>
            <a:endParaRPr sz="1050">
              <a:solidFill>
                <a:srgbClr val="FFFFFF"/>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83" name="Shape 83"/>
        <p:cNvGrpSpPr/>
        <p:nvPr/>
      </p:nvGrpSpPr>
      <p:grpSpPr>
        <a:xfrm>
          <a:off x="0" y="0"/>
          <a:ext cx="0" cy="0"/>
          <a:chOff x="0" y="0"/>
          <a:chExt cx="0" cy="0"/>
        </a:xfrm>
      </p:grpSpPr>
      <p:pic>
        <p:nvPicPr>
          <p:cNvPr id="84" name="Google Shape;84;p15"/>
          <p:cNvPicPr preferRelativeResize="0"/>
          <p:nvPr/>
        </p:nvPicPr>
        <p:blipFill>
          <a:blip r:embed="rId3">
            <a:alphaModFix/>
          </a:blip>
          <a:stretch>
            <a:fillRect/>
          </a:stretch>
        </p:blipFill>
        <p:spPr>
          <a:xfrm>
            <a:off x="2444700" y="162725"/>
            <a:ext cx="4398296" cy="4980776"/>
          </a:xfrm>
          <a:prstGeom prst="rect">
            <a:avLst/>
          </a:prstGeom>
          <a:noFill/>
          <a:ln>
            <a:noFill/>
          </a:ln>
        </p:spPr>
      </p:pic>
      <p:pic>
        <p:nvPicPr>
          <p:cNvPr descr="Piece of duct tape sticking a note to the slide" id="85" name="Google Shape;85;p15"/>
          <p:cNvPicPr preferRelativeResize="0"/>
          <p:nvPr/>
        </p:nvPicPr>
        <p:blipFill rotWithShape="1">
          <a:blip r:embed="rId4">
            <a:alphaModFix/>
          </a:blip>
          <a:srcRect b="10011" l="9244" r="2118" t="5926"/>
          <a:stretch/>
        </p:blipFill>
        <p:spPr>
          <a:xfrm rot="154828">
            <a:off x="3536000" y="-9399"/>
            <a:ext cx="2072000" cy="736050"/>
          </a:xfrm>
          <a:prstGeom prst="rect">
            <a:avLst/>
          </a:prstGeom>
          <a:noFill/>
          <a:ln>
            <a:noFill/>
          </a:ln>
        </p:spPr>
      </p:pic>
      <p:sp>
        <p:nvSpPr>
          <p:cNvPr id="86" name="Google Shape;86;p15"/>
          <p:cNvSpPr txBox="1"/>
          <p:nvPr/>
        </p:nvSpPr>
        <p:spPr>
          <a:xfrm>
            <a:off x="2615175" y="818275"/>
            <a:ext cx="40722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Introduction and Motivation</a:t>
            </a:r>
            <a:endParaRPr b="1" sz="3000">
              <a:solidFill>
                <a:schemeClr val="lt2"/>
              </a:solidFill>
              <a:latin typeface="Raleway"/>
              <a:ea typeface="Raleway"/>
              <a:cs typeface="Raleway"/>
              <a:sym typeface="Raleway"/>
            </a:endParaRPr>
          </a:p>
        </p:txBody>
      </p:sp>
      <p:sp>
        <p:nvSpPr>
          <p:cNvPr id="87" name="Google Shape;87;p15"/>
          <p:cNvSpPr txBox="1"/>
          <p:nvPr>
            <p:ph idx="4294967295" type="body"/>
          </p:nvPr>
        </p:nvSpPr>
        <p:spPr>
          <a:xfrm>
            <a:off x="2855550" y="1274355"/>
            <a:ext cx="3432900" cy="33279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lang="en" sz="1050">
                <a:highlight>
                  <a:srgbClr val="FFFFFF"/>
                </a:highlight>
                <a:latin typeface="Raleway"/>
                <a:ea typeface="Raleway"/>
                <a:cs typeface="Raleway"/>
                <a:sym typeface="Raleway"/>
              </a:rPr>
              <a:t>The stock market has fluctuated due to growing concerns of COVID-19.</a:t>
            </a:r>
            <a:br>
              <a:rPr lang="en" sz="1050">
                <a:highlight>
                  <a:srgbClr val="FFFFFF"/>
                </a:highlight>
                <a:latin typeface="Raleway"/>
                <a:ea typeface="Raleway"/>
                <a:cs typeface="Raleway"/>
                <a:sym typeface="Raleway"/>
              </a:rPr>
            </a:br>
            <a:r>
              <a:rPr lang="en" sz="1050">
                <a:highlight>
                  <a:srgbClr val="FFFFFF"/>
                </a:highlight>
                <a:latin typeface="Raleway"/>
                <a:ea typeface="Raleway"/>
                <a:cs typeface="Raleway"/>
                <a:sym typeface="Raleway"/>
              </a:rPr>
              <a:t>“Since the outbreak, stocks have definitely fallen more than 20% from </a:t>
            </a:r>
            <a:r>
              <a:rPr lang="en" sz="1050">
                <a:highlight>
                  <a:srgbClr val="FFFFFF"/>
                </a:highlight>
                <a:latin typeface="Raleway"/>
                <a:ea typeface="Raleway"/>
                <a:cs typeface="Raleway"/>
                <a:sym typeface="Raleway"/>
              </a:rPr>
              <a:t>its</a:t>
            </a:r>
            <a:r>
              <a:rPr lang="en" sz="1050">
                <a:highlight>
                  <a:srgbClr val="FFFFFF"/>
                </a:highlight>
                <a:latin typeface="Raleway"/>
                <a:ea typeface="Raleway"/>
                <a:cs typeface="Raleway"/>
                <a:sym typeface="Raleway"/>
              </a:rPr>
              <a:t> peak,” says Edward Jones financial Advisor, Theresa Hayes. “Stocks were at record </a:t>
            </a:r>
            <a:r>
              <a:rPr lang="en" sz="1050">
                <a:highlight>
                  <a:srgbClr val="FFFFFF"/>
                </a:highlight>
                <a:latin typeface="Raleway"/>
                <a:ea typeface="Raleway"/>
                <a:cs typeface="Raleway"/>
                <a:sym typeface="Raleway"/>
              </a:rPr>
              <a:t>highs</a:t>
            </a:r>
            <a:r>
              <a:rPr lang="en" sz="1050">
                <a:highlight>
                  <a:srgbClr val="FFFFFF"/>
                </a:highlight>
                <a:latin typeface="Raleway"/>
                <a:ea typeface="Raleway"/>
                <a:cs typeface="Raleway"/>
                <a:sym typeface="Raleway"/>
              </a:rPr>
              <a:t> less than one month ago.”</a:t>
            </a:r>
            <a:endParaRPr b="1" sz="1200">
              <a:latin typeface="Raleway"/>
              <a:ea typeface="Raleway"/>
              <a:cs typeface="Raleway"/>
              <a:sym typeface="Raleway"/>
            </a:endParaRPr>
          </a:p>
          <a:p>
            <a:pPr indent="-317500" lvl="0" marL="457200" rtl="0" algn="l">
              <a:spcBef>
                <a:spcPts val="1400"/>
              </a:spcBef>
              <a:spcAft>
                <a:spcPts val="0"/>
              </a:spcAft>
              <a:buClr>
                <a:schemeClr val="dk1"/>
              </a:buClr>
              <a:buSzPts val="1400"/>
              <a:buFont typeface="Raleway"/>
              <a:buChar char="➔"/>
            </a:pPr>
            <a:r>
              <a:rPr b="1" lang="en" sz="1300">
                <a:solidFill>
                  <a:schemeClr val="dk1"/>
                </a:solidFill>
                <a:latin typeface="Raleway"/>
                <a:ea typeface="Raleway"/>
                <a:cs typeface="Raleway"/>
                <a:sym typeface="Raleway"/>
              </a:rPr>
              <a:t>Factors of Impact</a:t>
            </a:r>
            <a:br>
              <a:rPr lang="en" sz="1300">
                <a:latin typeface="Raleway"/>
                <a:ea typeface="Raleway"/>
                <a:cs typeface="Raleway"/>
                <a:sym typeface="Raleway"/>
              </a:rPr>
            </a:br>
            <a:r>
              <a:rPr lang="en" sz="1100">
                <a:latin typeface="Raleway"/>
                <a:ea typeface="Raleway"/>
                <a:cs typeface="Raleway"/>
                <a:sym typeface="Raleway"/>
              </a:rPr>
              <a:t>Is there a common attribute among the companies with same range of impact?</a:t>
            </a:r>
            <a:endParaRPr sz="11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b="1" lang="en" sz="1300">
                <a:solidFill>
                  <a:schemeClr val="dk1"/>
                </a:solidFill>
                <a:latin typeface="Raleway"/>
                <a:ea typeface="Raleway"/>
                <a:cs typeface="Raleway"/>
                <a:sym typeface="Raleway"/>
              </a:rPr>
              <a:t>Concentrated Funding</a:t>
            </a:r>
            <a:br>
              <a:rPr lang="en" sz="1300">
                <a:latin typeface="Raleway"/>
                <a:ea typeface="Raleway"/>
                <a:cs typeface="Raleway"/>
                <a:sym typeface="Raleway"/>
              </a:rPr>
            </a:br>
            <a:r>
              <a:rPr lang="en" sz="1100">
                <a:latin typeface="Raleway"/>
                <a:ea typeface="Raleway"/>
                <a:cs typeface="Raleway"/>
                <a:sym typeface="Raleway"/>
              </a:rPr>
              <a:t>What factors should the government consider before funding any group of companies?</a:t>
            </a:r>
            <a:endParaRPr sz="1100">
              <a:latin typeface="Raleway"/>
              <a:ea typeface="Raleway"/>
              <a:cs typeface="Raleway"/>
              <a:sym typeface="Raleway"/>
            </a:endParaRPr>
          </a:p>
          <a:p>
            <a:pPr indent="-298450" lvl="0" marL="457200" rtl="0" algn="l">
              <a:spcBef>
                <a:spcPts val="1000"/>
              </a:spcBef>
              <a:spcAft>
                <a:spcPts val="0"/>
              </a:spcAft>
              <a:buSzPts val="1100"/>
              <a:buFont typeface="Raleway"/>
              <a:buChar char="➔"/>
            </a:pPr>
            <a:r>
              <a:rPr lang="en" sz="1100">
                <a:latin typeface="Raleway"/>
                <a:ea typeface="Raleway"/>
                <a:cs typeface="Raleway"/>
                <a:sym typeface="Raleway"/>
              </a:rPr>
              <a:t>We hypothesize that funding companies by sectors might be the best approach.</a:t>
            </a:r>
            <a:endParaRPr sz="1100">
              <a:latin typeface="Raleway"/>
              <a:ea typeface="Raleway"/>
              <a:cs typeface="Raleway"/>
              <a:sym typeface="Raleway"/>
            </a:endParaRPr>
          </a:p>
          <a:p>
            <a:pPr indent="0" lvl="0" marL="457200" rtl="0" algn="l">
              <a:spcBef>
                <a:spcPts val="1000"/>
              </a:spcBef>
              <a:spcAft>
                <a:spcPts val="0"/>
              </a:spcAft>
              <a:buNone/>
            </a:pPr>
            <a:r>
              <a:t/>
            </a:r>
            <a:endParaRPr sz="1100">
              <a:latin typeface="Raleway"/>
              <a:ea typeface="Raleway"/>
              <a:cs typeface="Raleway"/>
              <a:sym typeface="Raleway"/>
            </a:endParaRPr>
          </a:p>
          <a:p>
            <a:pPr indent="0" lvl="0" marL="457200" rtl="0" algn="l">
              <a:spcBef>
                <a:spcPts val="1000"/>
              </a:spcBef>
              <a:spcAft>
                <a:spcPts val="1000"/>
              </a:spcAft>
              <a:buNone/>
            </a:pPr>
            <a:r>
              <a:t/>
            </a:r>
            <a:endParaRPr sz="1200">
              <a:solidFill>
                <a:schemeClr val="dk2"/>
              </a:solidFill>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1" name="Shape 91"/>
        <p:cNvGrpSpPr/>
        <p:nvPr/>
      </p:nvGrpSpPr>
      <p:grpSpPr>
        <a:xfrm>
          <a:off x="0" y="0"/>
          <a:ext cx="0" cy="0"/>
          <a:chOff x="0" y="0"/>
          <a:chExt cx="0" cy="0"/>
        </a:xfrm>
      </p:grpSpPr>
      <p:pic>
        <p:nvPicPr>
          <p:cNvPr id="92" name="Google Shape;92;p16"/>
          <p:cNvPicPr preferRelativeResize="0"/>
          <p:nvPr/>
        </p:nvPicPr>
        <p:blipFill>
          <a:blip r:embed="rId3">
            <a:alphaModFix/>
          </a:blip>
          <a:stretch>
            <a:fillRect/>
          </a:stretch>
        </p:blipFill>
        <p:spPr>
          <a:xfrm>
            <a:off x="2444700" y="162725"/>
            <a:ext cx="4398296" cy="4980776"/>
          </a:xfrm>
          <a:prstGeom prst="rect">
            <a:avLst/>
          </a:prstGeom>
          <a:noFill/>
          <a:ln>
            <a:noFill/>
          </a:ln>
        </p:spPr>
      </p:pic>
      <p:pic>
        <p:nvPicPr>
          <p:cNvPr descr="Piece of duct tape sticking a note to the slide" id="93" name="Google Shape;93;p16"/>
          <p:cNvPicPr preferRelativeResize="0"/>
          <p:nvPr/>
        </p:nvPicPr>
        <p:blipFill rotWithShape="1">
          <a:blip r:embed="rId4">
            <a:alphaModFix/>
          </a:blip>
          <a:srcRect b="10011" l="9244" r="2118" t="5926"/>
          <a:stretch/>
        </p:blipFill>
        <p:spPr>
          <a:xfrm rot="154828">
            <a:off x="3536000" y="-9399"/>
            <a:ext cx="2072000" cy="736050"/>
          </a:xfrm>
          <a:prstGeom prst="rect">
            <a:avLst/>
          </a:prstGeom>
          <a:noFill/>
          <a:ln>
            <a:noFill/>
          </a:ln>
        </p:spPr>
      </p:pic>
      <p:sp>
        <p:nvSpPr>
          <p:cNvPr id="94" name="Google Shape;94;p16"/>
          <p:cNvSpPr txBox="1"/>
          <p:nvPr/>
        </p:nvSpPr>
        <p:spPr>
          <a:xfrm>
            <a:off x="2607750" y="663875"/>
            <a:ext cx="40722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Problem Statement</a:t>
            </a:r>
            <a:endParaRPr b="1" sz="3000">
              <a:solidFill>
                <a:schemeClr val="lt2"/>
              </a:solidFill>
              <a:latin typeface="Raleway"/>
              <a:ea typeface="Raleway"/>
              <a:cs typeface="Raleway"/>
              <a:sym typeface="Raleway"/>
            </a:endParaRPr>
          </a:p>
        </p:txBody>
      </p:sp>
      <p:sp>
        <p:nvSpPr>
          <p:cNvPr id="95" name="Google Shape;95;p16"/>
          <p:cNvSpPr txBox="1"/>
          <p:nvPr>
            <p:ph idx="4294967295" type="body"/>
          </p:nvPr>
        </p:nvSpPr>
        <p:spPr>
          <a:xfrm>
            <a:off x="2607750" y="1882525"/>
            <a:ext cx="4072200" cy="2687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b="1" lang="en" sz="1300">
                <a:solidFill>
                  <a:schemeClr val="dk1"/>
                </a:solidFill>
                <a:latin typeface="Raleway"/>
                <a:ea typeface="Raleway"/>
                <a:cs typeface="Raleway"/>
                <a:sym typeface="Raleway"/>
              </a:rPr>
              <a:t>Understanding the importance of attributes of companies for predicting the impact of COVID-19 on its stock price</a:t>
            </a:r>
            <a:endParaRPr sz="1300">
              <a:latin typeface="Raleway"/>
              <a:ea typeface="Raleway"/>
              <a:cs typeface="Raleway"/>
              <a:sym typeface="Raleway"/>
            </a:endParaRPr>
          </a:p>
          <a:p>
            <a:pPr indent="-317500" lvl="0" marL="457200" rtl="0" algn="l">
              <a:spcBef>
                <a:spcPts val="1000"/>
              </a:spcBef>
              <a:spcAft>
                <a:spcPts val="0"/>
              </a:spcAft>
              <a:buClr>
                <a:schemeClr val="dk1"/>
              </a:buClr>
              <a:buSzPts val="1400"/>
              <a:buFont typeface="Raleway"/>
              <a:buChar char="➔"/>
            </a:pPr>
            <a:r>
              <a:rPr lang="en" sz="1100">
                <a:latin typeface="Raleway"/>
                <a:ea typeface="Raleway"/>
                <a:cs typeface="Raleway"/>
                <a:sym typeface="Raleway"/>
              </a:rPr>
              <a:t>Is there a common attribute among the companies with same range of impact?</a:t>
            </a:r>
            <a:endParaRPr sz="1100">
              <a:latin typeface="Raleway"/>
              <a:ea typeface="Raleway"/>
              <a:cs typeface="Raleway"/>
              <a:sym typeface="Raleway"/>
            </a:endParaRPr>
          </a:p>
          <a:p>
            <a:pPr indent="-298450" lvl="0" marL="457200" rtl="0" algn="l">
              <a:spcBef>
                <a:spcPts val="1000"/>
              </a:spcBef>
              <a:spcAft>
                <a:spcPts val="0"/>
              </a:spcAft>
              <a:buSzPts val="1100"/>
              <a:buFont typeface="Raleway"/>
              <a:buChar char="➔"/>
            </a:pPr>
            <a:r>
              <a:rPr b="1" lang="en" sz="1300">
                <a:solidFill>
                  <a:schemeClr val="dk1"/>
                </a:solidFill>
                <a:latin typeface="Raleway"/>
                <a:ea typeface="Raleway"/>
                <a:cs typeface="Raleway"/>
                <a:sym typeface="Raleway"/>
              </a:rPr>
              <a:t>How?</a:t>
            </a:r>
            <a:endParaRPr b="1" sz="1300">
              <a:solidFill>
                <a:schemeClr val="dk1"/>
              </a:solidFill>
              <a:latin typeface="Raleway"/>
              <a:ea typeface="Raleway"/>
              <a:cs typeface="Raleway"/>
              <a:sym typeface="Raleway"/>
            </a:endParaRPr>
          </a:p>
          <a:p>
            <a:pPr indent="-311150" lvl="1" marL="914400" rtl="0" algn="l">
              <a:spcBef>
                <a:spcPts val="1000"/>
              </a:spcBef>
              <a:spcAft>
                <a:spcPts val="0"/>
              </a:spcAft>
              <a:buClr>
                <a:srgbClr val="000000"/>
              </a:buClr>
              <a:buSzPts val="1300"/>
              <a:buFont typeface="Raleway"/>
              <a:buChar char="◆"/>
            </a:pPr>
            <a:r>
              <a:rPr lang="en" sz="1300">
                <a:solidFill>
                  <a:srgbClr val="000000"/>
                </a:solidFill>
                <a:latin typeface="Raleway"/>
                <a:ea typeface="Raleway"/>
                <a:cs typeface="Raleway"/>
                <a:sym typeface="Raleway"/>
              </a:rPr>
              <a:t>Classification Algorithms</a:t>
            </a:r>
            <a:endParaRPr sz="1300">
              <a:solidFill>
                <a:srgbClr val="000000"/>
              </a:solidFill>
              <a:latin typeface="Raleway"/>
              <a:ea typeface="Raleway"/>
              <a:cs typeface="Raleway"/>
              <a:sym typeface="Raleway"/>
            </a:endParaRPr>
          </a:p>
          <a:p>
            <a:pPr indent="0" lvl="0" marL="457200" rtl="0" algn="l">
              <a:spcBef>
                <a:spcPts val="1000"/>
              </a:spcBef>
              <a:spcAft>
                <a:spcPts val="0"/>
              </a:spcAft>
              <a:buNone/>
            </a:pPr>
            <a:r>
              <a:t/>
            </a:r>
            <a:endParaRPr sz="1100">
              <a:latin typeface="Raleway"/>
              <a:ea typeface="Raleway"/>
              <a:cs typeface="Raleway"/>
              <a:sym typeface="Raleway"/>
            </a:endParaRPr>
          </a:p>
          <a:p>
            <a:pPr indent="0" lvl="0" marL="457200" rtl="0" algn="l">
              <a:spcBef>
                <a:spcPts val="1000"/>
              </a:spcBef>
              <a:spcAft>
                <a:spcPts val="1000"/>
              </a:spcAft>
              <a:buNone/>
            </a:pPr>
            <a:r>
              <a:t/>
            </a:r>
            <a:endParaRPr sz="1200">
              <a:solidFill>
                <a:schemeClr val="dk2"/>
              </a:solidFill>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99" name="Shape 99"/>
        <p:cNvGrpSpPr/>
        <p:nvPr/>
      </p:nvGrpSpPr>
      <p:grpSpPr>
        <a:xfrm>
          <a:off x="0" y="0"/>
          <a:ext cx="0" cy="0"/>
          <a:chOff x="0" y="0"/>
          <a:chExt cx="0" cy="0"/>
        </a:xfrm>
      </p:grpSpPr>
      <p:sp>
        <p:nvSpPr>
          <p:cNvPr id="100" name="Google Shape;100;p17"/>
          <p:cNvSpPr txBox="1"/>
          <p:nvPr>
            <p:ph type="title"/>
          </p:nvPr>
        </p:nvSpPr>
        <p:spPr>
          <a:xfrm>
            <a:off x="283100" y="712150"/>
            <a:ext cx="8631600" cy="3835500"/>
          </a:xfrm>
          <a:prstGeom prst="rect">
            <a:avLst/>
          </a:prstGeom>
        </p:spPr>
        <p:txBody>
          <a:bodyPr anchorCtr="0" anchor="t" bIns="91425" lIns="91425" spcFirstLastPara="1" rIns="91425" wrap="square" tIns="91425">
            <a:noAutofit/>
          </a:bodyPr>
          <a:lstStyle/>
          <a:p>
            <a:pPr indent="-438150" lvl="0" marL="457200" rtl="0" algn="l">
              <a:lnSpc>
                <a:spcPct val="115000"/>
              </a:lnSpc>
              <a:spcBef>
                <a:spcPts val="0"/>
              </a:spcBef>
              <a:spcAft>
                <a:spcPts val="0"/>
              </a:spcAft>
              <a:buClr>
                <a:schemeClr val="lt1"/>
              </a:buClr>
              <a:buSzPts val="3300"/>
              <a:buChar char="●"/>
            </a:pPr>
            <a:r>
              <a:rPr b="0" lang="en" sz="3400"/>
              <a:t>Introduction and Problem Statement</a:t>
            </a:r>
            <a:endParaRPr b="0" sz="3400"/>
          </a:p>
          <a:p>
            <a:pPr indent="-444500" lvl="0" marL="457200" rtl="0" algn="l">
              <a:lnSpc>
                <a:spcPct val="115000"/>
              </a:lnSpc>
              <a:spcBef>
                <a:spcPts val="0"/>
              </a:spcBef>
              <a:spcAft>
                <a:spcPts val="0"/>
              </a:spcAft>
              <a:buClr>
                <a:schemeClr val="lt1"/>
              </a:buClr>
              <a:buSzPts val="3400"/>
              <a:buChar char="●"/>
            </a:pPr>
            <a:r>
              <a:rPr lang="en" sz="3400"/>
              <a:t>Methodology</a:t>
            </a:r>
            <a:endParaRPr sz="3400"/>
          </a:p>
          <a:p>
            <a:pPr indent="-444500" lvl="0" marL="457200" rtl="0" algn="l">
              <a:lnSpc>
                <a:spcPct val="115000"/>
              </a:lnSpc>
              <a:spcBef>
                <a:spcPts val="0"/>
              </a:spcBef>
              <a:spcAft>
                <a:spcPts val="0"/>
              </a:spcAft>
              <a:buClr>
                <a:schemeClr val="lt1"/>
              </a:buClr>
              <a:buSzPts val="3400"/>
              <a:buChar char="●"/>
            </a:pPr>
            <a:r>
              <a:rPr b="0" lang="en" sz="3400"/>
              <a:t>Evaluation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sp>
        <p:nvSpPr>
          <p:cNvPr id="105" name="Google Shape;105;p18"/>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Methodology</a:t>
            </a:r>
            <a:endParaRPr b="0" sz="2400"/>
          </a:p>
        </p:txBody>
      </p:sp>
      <p:sp>
        <p:nvSpPr>
          <p:cNvPr id="106" name="Google Shape;106;p18"/>
          <p:cNvSpPr txBox="1"/>
          <p:nvPr/>
        </p:nvSpPr>
        <p:spPr>
          <a:xfrm>
            <a:off x="909400" y="2422600"/>
            <a:ext cx="57255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lang="en" sz="2800">
                <a:solidFill>
                  <a:srgbClr val="FFE599"/>
                </a:solidFill>
              </a:rPr>
              <a:t>Data Collection</a:t>
            </a:r>
            <a:endParaRPr sz="28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Attribute Selection Measures</a:t>
            </a:r>
            <a:endParaRPr sz="28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Classification Algorithms</a:t>
            </a:r>
            <a:endParaRPr sz="2800">
              <a:solidFill>
                <a:srgbClr val="FFE599"/>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9"/>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Methodology</a:t>
            </a:r>
            <a:endParaRPr b="0" sz="2400"/>
          </a:p>
        </p:txBody>
      </p:sp>
      <p:sp>
        <p:nvSpPr>
          <p:cNvPr id="112" name="Google Shape;112;p19"/>
          <p:cNvSpPr txBox="1"/>
          <p:nvPr/>
        </p:nvSpPr>
        <p:spPr>
          <a:xfrm>
            <a:off x="909400" y="2422600"/>
            <a:ext cx="76668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b="1" lang="en" sz="2800">
                <a:solidFill>
                  <a:srgbClr val="FFE599"/>
                </a:solidFill>
              </a:rPr>
              <a:t>Data Collection</a:t>
            </a:r>
            <a:endParaRPr b="1" sz="28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Attribute Selection</a:t>
            </a:r>
            <a:endParaRPr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Calculating Average Price</a:t>
            </a:r>
            <a:endParaRPr sz="2000">
              <a:solidFill>
                <a:srgbClr val="FFE599"/>
              </a:solidFill>
            </a:endParaRPr>
          </a:p>
          <a:p>
            <a:pPr indent="-355600" lvl="1" marL="914400" rtl="0" algn="l">
              <a:spcBef>
                <a:spcPts val="0"/>
              </a:spcBef>
              <a:spcAft>
                <a:spcPts val="0"/>
              </a:spcAft>
              <a:buClr>
                <a:srgbClr val="FFE599"/>
              </a:buClr>
              <a:buSzPts val="2000"/>
              <a:buChar char="○"/>
            </a:pPr>
            <a:r>
              <a:rPr lang="en" sz="2000">
                <a:solidFill>
                  <a:srgbClr val="FFE599"/>
                </a:solidFill>
              </a:rPr>
              <a:t>Data Cleaning</a:t>
            </a:r>
            <a:endParaRPr sz="20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Attribute Selection Measures</a:t>
            </a:r>
            <a:endParaRPr sz="20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Classification Algorithms</a:t>
            </a:r>
            <a:endParaRPr sz="2800">
              <a:solidFill>
                <a:srgbClr val="FFE599"/>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 name="Shape 116"/>
        <p:cNvGrpSpPr/>
        <p:nvPr/>
      </p:nvGrpSpPr>
      <p:grpSpPr>
        <a:xfrm>
          <a:off x="0" y="0"/>
          <a:ext cx="0" cy="0"/>
          <a:chOff x="0" y="0"/>
          <a:chExt cx="0" cy="0"/>
        </a:xfrm>
      </p:grpSpPr>
      <p:sp>
        <p:nvSpPr>
          <p:cNvPr id="117" name="Google Shape;117;p20"/>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solidFill>
                  <a:schemeClr val="accent5"/>
                </a:solidFill>
              </a:rPr>
              <a:t>Methodology</a:t>
            </a:r>
            <a:endParaRPr b="0" sz="2400"/>
          </a:p>
        </p:txBody>
      </p:sp>
      <p:sp>
        <p:nvSpPr>
          <p:cNvPr id="118" name="Google Shape;118;p20"/>
          <p:cNvSpPr txBox="1"/>
          <p:nvPr/>
        </p:nvSpPr>
        <p:spPr>
          <a:xfrm>
            <a:off x="909400" y="2422600"/>
            <a:ext cx="7666800" cy="1731600"/>
          </a:xfrm>
          <a:prstGeom prst="rect">
            <a:avLst/>
          </a:prstGeom>
          <a:noFill/>
          <a:ln>
            <a:noFill/>
          </a:ln>
        </p:spPr>
        <p:txBody>
          <a:bodyPr anchorCtr="0" anchor="t" bIns="91425" lIns="91425" spcFirstLastPara="1" rIns="91425" wrap="square" tIns="91425">
            <a:noAutofit/>
          </a:bodyPr>
          <a:lstStyle/>
          <a:p>
            <a:pPr indent="-406400" lvl="0" marL="457200" rtl="0" algn="l">
              <a:spcBef>
                <a:spcPts val="0"/>
              </a:spcBef>
              <a:spcAft>
                <a:spcPts val="0"/>
              </a:spcAft>
              <a:buClr>
                <a:srgbClr val="FFE599"/>
              </a:buClr>
              <a:buSzPts val="2800"/>
              <a:buChar char="●"/>
            </a:pPr>
            <a:r>
              <a:rPr b="1" lang="en" sz="2800">
                <a:solidFill>
                  <a:srgbClr val="FFE599"/>
                </a:solidFill>
              </a:rPr>
              <a:t>Data Collection</a:t>
            </a:r>
            <a:endParaRPr b="1" sz="2800">
              <a:solidFill>
                <a:srgbClr val="FFE599"/>
              </a:solidFill>
            </a:endParaRPr>
          </a:p>
          <a:p>
            <a:pPr indent="-368300" lvl="1" marL="914400" rtl="0" algn="l">
              <a:spcBef>
                <a:spcPts val="0"/>
              </a:spcBef>
              <a:spcAft>
                <a:spcPts val="0"/>
              </a:spcAft>
              <a:buClr>
                <a:srgbClr val="FFE599"/>
              </a:buClr>
              <a:buSzPts val="2200"/>
              <a:buChar char="○"/>
            </a:pPr>
            <a:r>
              <a:rPr b="1" lang="en" sz="2200">
                <a:solidFill>
                  <a:srgbClr val="FFE599"/>
                </a:solidFill>
              </a:rPr>
              <a:t>Attribute Selection</a:t>
            </a:r>
            <a:endParaRPr b="1" sz="2200">
              <a:solidFill>
                <a:srgbClr val="FFE599"/>
              </a:solidFill>
            </a:endParaRPr>
          </a:p>
          <a:p>
            <a:pPr indent="-368300" lvl="1" marL="914400" rtl="0" algn="l">
              <a:spcBef>
                <a:spcPts val="0"/>
              </a:spcBef>
              <a:spcAft>
                <a:spcPts val="0"/>
              </a:spcAft>
              <a:buClr>
                <a:srgbClr val="FFE599"/>
              </a:buClr>
              <a:buSzPts val="2200"/>
              <a:buChar char="○"/>
            </a:pPr>
            <a:r>
              <a:rPr lang="en" sz="2200">
                <a:solidFill>
                  <a:srgbClr val="FFE599"/>
                </a:solidFill>
              </a:rPr>
              <a:t>Calculating Average Price</a:t>
            </a:r>
            <a:endParaRPr sz="2200">
              <a:solidFill>
                <a:srgbClr val="FFE599"/>
              </a:solidFill>
            </a:endParaRPr>
          </a:p>
          <a:p>
            <a:pPr indent="-368300" lvl="1" marL="914400" rtl="0" algn="l">
              <a:spcBef>
                <a:spcPts val="0"/>
              </a:spcBef>
              <a:spcAft>
                <a:spcPts val="0"/>
              </a:spcAft>
              <a:buClr>
                <a:srgbClr val="FFE599"/>
              </a:buClr>
              <a:buSzPts val="2200"/>
              <a:buChar char="○"/>
            </a:pPr>
            <a:r>
              <a:rPr lang="en" sz="2200">
                <a:solidFill>
                  <a:srgbClr val="FFE599"/>
                </a:solidFill>
              </a:rPr>
              <a:t>Data Cleaning</a:t>
            </a:r>
            <a:endParaRPr sz="22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Attribute Selection Measures</a:t>
            </a:r>
            <a:endParaRPr sz="2200">
              <a:solidFill>
                <a:srgbClr val="FFE599"/>
              </a:solidFill>
            </a:endParaRPr>
          </a:p>
          <a:p>
            <a:pPr indent="-406400" lvl="0" marL="457200" rtl="0" algn="l">
              <a:spcBef>
                <a:spcPts val="0"/>
              </a:spcBef>
              <a:spcAft>
                <a:spcPts val="0"/>
              </a:spcAft>
              <a:buClr>
                <a:srgbClr val="FFE599"/>
              </a:buClr>
              <a:buSzPts val="2800"/>
              <a:buChar char="●"/>
            </a:pPr>
            <a:r>
              <a:rPr lang="en" sz="2800">
                <a:solidFill>
                  <a:srgbClr val="FFE599"/>
                </a:solidFill>
              </a:rPr>
              <a:t>Classification Algorithms</a:t>
            </a:r>
            <a:endParaRPr sz="2800">
              <a:solidFill>
                <a:srgbClr val="FFE599"/>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dk1"/>
        </a:solidFill>
      </p:bgPr>
    </p:bg>
    <p:spTree>
      <p:nvGrpSpPr>
        <p:cNvPr id="122" name="Shape 122"/>
        <p:cNvGrpSpPr/>
        <p:nvPr/>
      </p:nvGrpSpPr>
      <p:grpSpPr>
        <a:xfrm>
          <a:off x="0" y="0"/>
          <a:ext cx="0" cy="0"/>
          <a:chOff x="0" y="0"/>
          <a:chExt cx="0" cy="0"/>
        </a:xfrm>
      </p:grpSpPr>
      <p:pic>
        <p:nvPicPr>
          <p:cNvPr id="123" name="Google Shape;123;p21"/>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24" name="Google Shape;124;p21"/>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25" name="Google Shape;125;p21"/>
          <p:cNvSpPr txBox="1"/>
          <p:nvPr/>
        </p:nvSpPr>
        <p:spPr>
          <a:xfrm>
            <a:off x="2593475" y="687400"/>
            <a:ext cx="39588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Attribute Selection</a:t>
            </a:r>
            <a:endParaRPr b="1" sz="3000">
              <a:solidFill>
                <a:schemeClr val="lt2"/>
              </a:solidFill>
              <a:latin typeface="Raleway"/>
              <a:ea typeface="Raleway"/>
              <a:cs typeface="Raleway"/>
              <a:sym typeface="Raleway"/>
            </a:endParaRPr>
          </a:p>
        </p:txBody>
      </p:sp>
      <p:sp>
        <p:nvSpPr>
          <p:cNvPr id="126" name="Google Shape;126;p21"/>
          <p:cNvSpPr txBox="1"/>
          <p:nvPr>
            <p:ph idx="4294967295" type="body"/>
          </p:nvPr>
        </p:nvSpPr>
        <p:spPr>
          <a:xfrm>
            <a:off x="2593350" y="1377475"/>
            <a:ext cx="3958800" cy="3327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chemeClr val="dk1"/>
              </a:buClr>
              <a:buSzPts val="1400"/>
              <a:buFont typeface="Raleway"/>
              <a:buChar char="➔"/>
            </a:pPr>
            <a:r>
              <a:rPr i="1" lang="en" sz="1200">
                <a:latin typeface="Raleway"/>
                <a:ea typeface="Raleway"/>
                <a:cs typeface="Raleway"/>
                <a:sym typeface="Raleway"/>
              </a:rPr>
              <a:t>Sector</a:t>
            </a:r>
            <a:r>
              <a:rPr lang="en" sz="1200">
                <a:latin typeface="Raleway"/>
                <a:ea typeface="Raleway"/>
                <a:cs typeface="Raleway"/>
                <a:sym typeface="Raleway"/>
              </a:rPr>
              <a:t>: a categorical variable across 11 different sectors</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i="1" lang="en" sz="1200">
                <a:latin typeface="Raleway"/>
                <a:ea typeface="Raleway"/>
                <a:cs typeface="Raleway"/>
                <a:sym typeface="Raleway"/>
              </a:rPr>
              <a:t>Full Time Employees</a:t>
            </a:r>
            <a:r>
              <a:rPr lang="en" sz="1200">
                <a:latin typeface="Raleway"/>
                <a:ea typeface="Raleway"/>
                <a:cs typeface="Raleway"/>
                <a:sym typeface="Raleway"/>
              </a:rPr>
              <a:t>: a continuous variable</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i="1" lang="en" sz="1200">
                <a:latin typeface="Raleway"/>
                <a:ea typeface="Raleway"/>
                <a:cs typeface="Raleway"/>
                <a:sym typeface="Raleway"/>
              </a:rPr>
              <a:t>Enterprise Value</a:t>
            </a:r>
            <a:r>
              <a:rPr lang="en" sz="1200">
                <a:latin typeface="Raleway"/>
                <a:ea typeface="Raleway"/>
                <a:cs typeface="Raleway"/>
                <a:sym typeface="Raleway"/>
              </a:rPr>
              <a:t>: </a:t>
            </a:r>
            <a:r>
              <a:rPr lang="en" sz="1200">
                <a:latin typeface="Raleway"/>
                <a:ea typeface="Raleway"/>
                <a:cs typeface="Raleway"/>
                <a:sym typeface="Raleway"/>
              </a:rPr>
              <a:t>a continuous variable</a:t>
            </a:r>
            <a:endParaRPr i="1"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i="1" lang="en" sz="1200">
                <a:latin typeface="Raleway"/>
                <a:ea typeface="Raleway"/>
                <a:cs typeface="Raleway"/>
                <a:sym typeface="Raleway"/>
              </a:rPr>
              <a:t>Profit Margins</a:t>
            </a:r>
            <a:r>
              <a:rPr lang="en" sz="1200">
                <a:latin typeface="Raleway"/>
                <a:ea typeface="Raleway"/>
                <a:cs typeface="Raleway"/>
                <a:sym typeface="Raleway"/>
              </a:rPr>
              <a:t>: </a:t>
            </a:r>
            <a:r>
              <a:rPr lang="en" sz="1200">
                <a:latin typeface="Raleway"/>
                <a:ea typeface="Raleway"/>
                <a:cs typeface="Raleway"/>
                <a:sym typeface="Raleway"/>
              </a:rPr>
              <a:t>a continuous variable</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i="1" lang="en" sz="1200">
                <a:latin typeface="Raleway"/>
                <a:ea typeface="Raleway"/>
                <a:cs typeface="Raleway"/>
                <a:sym typeface="Raleway"/>
              </a:rPr>
              <a:t>Market Cap</a:t>
            </a:r>
            <a:r>
              <a:rPr lang="en" sz="1200">
                <a:latin typeface="Raleway"/>
                <a:ea typeface="Raleway"/>
                <a:cs typeface="Raleway"/>
                <a:sym typeface="Raleway"/>
              </a:rPr>
              <a:t>: </a:t>
            </a:r>
            <a:r>
              <a:rPr lang="en" sz="1200">
                <a:latin typeface="Raleway"/>
                <a:ea typeface="Raleway"/>
                <a:cs typeface="Raleway"/>
                <a:sym typeface="Raleway"/>
              </a:rPr>
              <a:t>a continuous variable</a:t>
            </a:r>
            <a:endParaRPr sz="1200">
              <a:latin typeface="Raleway"/>
              <a:ea typeface="Raleway"/>
              <a:cs typeface="Raleway"/>
              <a:sym typeface="Raleway"/>
            </a:endParaRPr>
          </a:p>
          <a:p>
            <a:pPr indent="-304800" lvl="0" marL="457200" rtl="0" algn="l">
              <a:spcBef>
                <a:spcPts val="1000"/>
              </a:spcBef>
              <a:spcAft>
                <a:spcPts val="0"/>
              </a:spcAft>
              <a:buClr>
                <a:schemeClr val="dk1"/>
              </a:buClr>
              <a:buSzPts val="1200"/>
              <a:buFont typeface="Raleway"/>
              <a:buChar char="➔"/>
            </a:pPr>
            <a:r>
              <a:rPr i="1" lang="en" sz="1200">
                <a:latin typeface="Raleway"/>
                <a:ea typeface="Raleway"/>
                <a:cs typeface="Raleway"/>
                <a:sym typeface="Raleway"/>
              </a:rPr>
              <a:t>Ask Size</a:t>
            </a:r>
            <a:r>
              <a:rPr lang="en" sz="1200">
                <a:latin typeface="Raleway"/>
                <a:ea typeface="Raleway"/>
                <a:cs typeface="Raleway"/>
                <a:sym typeface="Raleway"/>
              </a:rPr>
              <a:t>: </a:t>
            </a:r>
            <a:r>
              <a:rPr lang="en" sz="1200">
                <a:latin typeface="Raleway"/>
                <a:ea typeface="Raleway"/>
                <a:cs typeface="Raleway"/>
                <a:sym typeface="Raleway"/>
              </a:rPr>
              <a:t>a continuous variable</a:t>
            </a:r>
            <a:endParaRPr sz="1200">
              <a:latin typeface="Raleway"/>
              <a:ea typeface="Raleway"/>
              <a:cs typeface="Raleway"/>
              <a:sym typeface="Raleway"/>
            </a:endParaRPr>
          </a:p>
          <a:p>
            <a:pPr indent="-304800" lvl="0" marL="457200" rtl="0" algn="l">
              <a:spcBef>
                <a:spcPts val="1000"/>
              </a:spcBef>
              <a:spcAft>
                <a:spcPts val="1000"/>
              </a:spcAft>
              <a:buClr>
                <a:schemeClr val="dk1"/>
              </a:buClr>
              <a:buSzPts val="1200"/>
              <a:buFont typeface="Raleway"/>
              <a:buChar char="➔"/>
            </a:pPr>
            <a:r>
              <a:rPr i="1" lang="en" sz="1200">
                <a:latin typeface="Raleway"/>
                <a:ea typeface="Raleway"/>
                <a:cs typeface="Raleway"/>
                <a:sym typeface="Raleway"/>
              </a:rPr>
              <a:t>Average Increase/Decrease </a:t>
            </a:r>
            <a:r>
              <a:rPr lang="en" sz="1200">
                <a:latin typeface="Raleway"/>
                <a:ea typeface="Raleway"/>
                <a:cs typeface="Raleway"/>
                <a:sym typeface="Raleway"/>
              </a:rPr>
              <a:t>in price (in %): an ordinal variable</a:t>
            </a:r>
            <a:endParaRPr sz="1200">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